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23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19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1214" r:id="rId2"/>
    <p:sldId id="1217" r:id="rId3"/>
    <p:sldId id="1218" r:id="rId4"/>
    <p:sldId id="1241" r:id="rId5"/>
    <p:sldId id="1240" r:id="rId6"/>
    <p:sldId id="1242" r:id="rId7"/>
    <p:sldId id="1243" r:id="rId8"/>
    <p:sldId id="1244" r:id="rId9"/>
    <p:sldId id="1246" r:id="rId10"/>
    <p:sldId id="1245" r:id="rId11"/>
    <p:sldId id="1247" r:id="rId12"/>
    <p:sldId id="1248" r:id="rId13"/>
    <p:sldId id="1249" r:id="rId14"/>
    <p:sldId id="1250" r:id="rId15"/>
    <p:sldId id="1251" r:id="rId16"/>
    <p:sldId id="1252" r:id="rId17"/>
    <p:sldId id="1253" r:id="rId18"/>
    <p:sldId id="1254" r:id="rId19"/>
    <p:sldId id="1256" r:id="rId20"/>
    <p:sldId id="1257" r:id="rId21"/>
    <p:sldId id="1258" r:id="rId22"/>
    <p:sldId id="1239" r:id="rId23"/>
    <p:sldId id="1219" r:id="rId24"/>
  </p:sldIdLst>
  <p:sldSz cx="9144000" cy="6858000" type="screen4x3"/>
  <p:notesSz cx="6797675" cy="9926638"/>
  <p:defaultTextStyle>
    <a:defPPr>
      <a:defRPr lang="en-GB"/>
    </a:defPPr>
    <a:lvl1pPr algn="l" defTabSz="449263" rtl="0" eaLnBrk="0" fontAlgn="base" hangingPunct="0">
      <a:spcBef>
        <a:spcPct val="0"/>
      </a:spcBef>
      <a:spcAft>
        <a:spcPct val="0"/>
      </a:spcAft>
      <a:buClr>
        <a:srgbClr val="40458C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1pPr>
    <a:lvl2pPr marL="457200" algn="l" defTabSz="449263" rtl="0" eaLnBrk="0" fontAlgn="base" hangingPunct="0">
      <a:spcBef>
        <a:spcPct val="0"/>
      </a:spcBef>
      <a:spcAft>
        <a:spcPct val="0"/>
      </a:spcAft>
      <a:buClr>
        <a:srgbClr val="40458C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2pPr>
    <a:lvl3pPr marL="914400" algn="l" defTabSz="449263" rtl="0" eaLnBrk="0" fontAlgn="base" hangingPunct="0">
      <a:spcBef>
        <a:spcPct val="0"/>
      </a:spcBef>
      <a:spcAft>
        <a:spcPct val="0"/>
      </a:spcAft>
      <a:buClr>
        <a:srgbClr val="40458C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3pPr>
    <a:lvl4pPr marL="1371600" algn="l" defTabSz="449263" rtl="0" eaLnBrk="0" fontAlgn="base" hangingPunct="0">
      <a:spcBef>
        <a:spcPct val="0"/>
      </a:spcBef>
      <a:spcAft>
        <a:spcPct val="0"/>
      </a:spcAft>
      <a:buClr>
        <a:srgbClr val="40458C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4pPr>
    <a:lvl5pPr marL="1828800" algn="l" defTabSz="449263" rtl="0" eaLnBrk="0" fontAlgn="base" hangingPunct="0">
      <a:spcBef>
        <a:spcPct val="0"/>
      </a:spcBef>
      <a:spcAft>
        <a:spcPct val="0"/>
      </a:spcAft>
      <a:buClr>
        <a:srgbClr val="40458C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Sección predeterminada" id="{A26D437A-AA9D-4EE4-959A-1AE1B1C483F6}">
          <p14:sldIdLst>
            <p14:sldId id="1214"/>
            <p14:sldId id="1217"/>
            <p14:sldId id="1218"/>
            <p14:sldId id="1241"/>
            <p14:sldId id="1240"/>
            <p14:sldId id="1242"/>
            <p14:sldId id="1243"/>
            <p14:sldId id="1244"/>
            <p14:sldId id="1246"/>
            <p14:sldId id="1245"/>
            <p14:sldId id="1247"/>
            <p14:sldId id="1248"/>
            <p14:sldId id="1249"/>
            <p14:sldId id="1250"/>
            <p14:sldId id="1251"/>
            <p14:sldId id="1252"/>
            <p14:sldId id="1253"/>
            <p14:sldId id="1254"/>
            <p14:sldId id="1256"/>
            <p14:sldId id="1257"/>
            <p14:sldId id="1258"/>
            <p14:sldId id="1239"/>
            <p14:sldId id="1219"/>
          </p14:sldIdLst>
        </p14:section>
        <p14:section name="Sección sin título" id="{7DD402F5-0DB6-47A1-994C-9D69533FD98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9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va Araque" initials="EA" lastIdx="1" clrIdx="0">
    <p:extLst>
      <p:ext uri="{19B8F6BF-5375-455C-9EA6-DF929625EA0E}">
        <p15:presenceInfo xmlns:p15="http://schemas.microsoft.com/office/powerpoint/2012/main" userId="S-1-5-21-483777694-219315306-365342655-157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6699"/>
    <a:srgbClr val="186C6A"/>
    <a:srgbClr val="C1E0FF"/>
    <a:srgbClr val="99CCFF"/>
    <a:srgbClr val="CCECFF"/>
    <a:srgbClr val="26686D"/>
    <a:srgbClr val="009999"/>
    <a:srgbClr val="1C7C7C"/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202B0CA-FC54-4496-8BCA-5EF66A818D29}" styleName="Estilo o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7" autoAdjust="0"/>
    <p:restoredTop sz="91415" autoAdjust="0"/>
  </p:normalViewPr>
  <p:slideViewPr>
    <p:cSldViewPr snapToGrid="0">
      <p:cViewPr varScale="1">
        <p:scale>
          <a:sx n="101" d="100"/>
          <a:sy n="101" d="100"/>
        </p:scale>
        <p:origin x="1716" y="132"/>
      </p:cViewPr>
      <p:guideLst>
        <p:guide orient="horz" pos="2160"/>
        <p:guide pos="3243"/>
      </p:guideLst>
    </p:cSldViewPr>
  </p:slideViewPr>
  <p:outlineViewPr>
    <p:cViewPr varScale="1">
      <p:scale>
        <a:sx n="170" d="200"/>
        <a:sy n="170" d="200"/>
      </p:scale>
      <p:origin x="0" y="-123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966"/>
    </p:cViewPr>
  </p:sorterViewPr>
  <p:notesViewPr>
    <p:cSldViewPr snapToGrid="0">
      <p:cViewPr varScale="1">
        <p:scale>
          <a:sx n="74" d="100"/>
          <a:sy n="74" d="100"/>
        </p:scale>
        <p:origin x="2124" y="54"/>
      </p:cViewPr>
      <p:guideLst>
        <p:guide orient="horz" pos="287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2"/>
            <a:ext cx="2971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7790" y="2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5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50389"/>
            <a:ext cx="297180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5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7790" y="9450389"/>
            <a:ext cx="2895600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B5A8FFAC-8EF9-489A-8933-F2C95A40182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24556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1"/>
          <p:cNvSpPr>
            <a:spLocks noChangeArrowheads="1"/>
          </p:cNvSpPr>
          <p:nvPr/>
        </p:nvSpPr>
        <p:spPr bwMode="auto">
          <a:xfrm>
            <a:off x="4" y="2"/>
            <a:ext cx="6797675" cy="9926638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606" tIns="46304" rIns="92606" bIns="46304" anchor="ctr"/>
          <a:lstStyle/>
          <a:p>
            <a:endParaRPr lang="es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hdr"/>
          </p:nvPr>
        </p:nvSpPr>
        <p:spPr bwMode="auto">
          <a:xfrm>
            <a:off x="4" y="3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t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140" algn="l"/>
                <a:tab pos="1466281" algn="l"/>
                <a:tab pos="2199422" algn="l"/>
                <a:tab pos="293256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3851278" y="3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t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140" algn="l"/>
                <a:tab pos="1466281" algn="l"/>
                <a:tab pos="2199422" algn="l"/>
                <a:tab pos="293256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3733" name="Rectangle 4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44538"/>
            <a:ext cx="4960938" cy="37211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679452" y="4714877"/>
            <a:ext cx="5438775" cy="4467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4" y="9428166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b" anchorCtr="0" compatLnSpc="1">
            <a:prstTxWarp prst="textNoShape">
              <a:avLst/>
            </a:prstTxWarp>
          </a:bodyPr>
          <a:lstStyle>
            <a:lvl1pPr eaLnBrk="1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140" algn="l"/>
                <a:tab pos="1466281" algn="l"/>
                <a:tab pos="2199422" algn="l"/>
                <a:tab pos="293256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3851278" y="9428166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17" tIns="46308" rIns="92617" bIns="46308" numCol="1" anchor="b" anchorCtr="0" compatLnSpc="1">
            <a:prstTxWarp prst="textNoShape">
              <a:avLst/>
            </a:prstTxWarp>
          </a:bodyPr>
          <a:lstStyle>
            <a:lvl1pPr algn="r" eaLnBrk="1"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140" algn="l"/>
                <a:tab pos="1466281" algn="l"/>
                <a:tab pos="2199422" algn="l"/>
                <a:tab pos="2932562" algn="l"/>
              </a:tabLst>
              <a:defRPr sz="13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74C7CD68-B8A4-41E8-81BB-016E42217E7D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4896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83221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10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32102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11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56546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12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8867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13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30725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14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88911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15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22294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16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742574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17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121850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18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018658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19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2335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2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794538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20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123341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21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99246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22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14259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23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823776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3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47077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4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825334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5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893225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6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109279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7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809459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8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84524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1pPr>
            <a:lvl2pPr marL="752495" indent="-289421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2pPr>
            <a:lvl3pPr marL="1157684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3pPr>
            <a:lvl4pPr marL="1620758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4pPr>
            <a:lvl5pPr marL="2083832" indent="-231537"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5pPr>
            <a:lvl6pPr marL="2546905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6pPr>
            <a:lvl7pPr marL="3009979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7pPr>
            <a:lvl8pPr marL="3473052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8pPr>
            <a:lvl9pPr marL="3936126" indent="-231537" defTabSz="455034" eaLnBrk="0" fontAlgn="base" hangingPunct="0"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tabLst>
                <a:tab pos="733200" algn="l"/>
                <a:tab pos="1466400" algn="l"/>
                <a:tab pos="2199600" algn="l"/>
                <a:tab pos="2932800" algn="l"/>
              </a:tabLst>
              <a:defRPr sz="2400">
                <a:solidFill>
                  <a:schemeClr val="bg1"/>
                </a:solidFill>
                <a:latin typeface="Times New Roman" pitchFamily="18" charset="0"/>
              </a:defRPr>
            </a:lvl9pPr>
          </a:lstStyle>
          <a:p>
            <a:pPr marL="0" marR="0" lvl="0" indent="0" algn="r" defTabSz="449263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>
                <a:tab pos="733200" algn="l"/>
                <a:tab pos="1466400" algn="l"/>
                <a:tab pos="2199600" algn="l"/>
                <a:tab pos="2932800" algn="l"/>
              </a:tabLst>
              <a:defRPr/>
            </a:pPr>
            <a:fld id="{BBE4869D-A6A7-496A-879D-3E9484AA116B}" type="slidenum">
              <a:rPr kumimoji="0" lang="en-GB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Lucida Sans Unicode" pitchFamily="34" charset="0"/>
              </a:rPr>
              <a:pPr marL="0" marR="0" lvl="0" indent="0" algn="r" defTabSz="449263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45000"/>
                <a:buFont typeface="Wingdings" pitchFamily="2" charset="2"/>
                <a:buNone/>
                <a:tabLst>
                  <a:tab pos="733200" algn="l"/>
                  <a:tab pos="1466400" algn="l"/>
                  <a:tab pos="2199600" algn="l"/>
                  <a:tab pos="2932800" algn="l"/>
                </a:tabLst>
                <a:defRPr/>
              </a:pPr>
              <a:t>9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2" y="4713288"/>
            <a:ext cx="5438775" cy="44704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lIns="84657" tIns="42329" rIns="84657" bIns="42329"/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14512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114075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99875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4BA61-79A3-4F94-A403-EF67CE06E429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4216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15D58-C587-4ECA-B30A-A28DD4CF6F3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906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96100" y="304800"/>
            <a:ext cx="2093913" cy="5865813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6134100" cy="5865813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15EA4-6D3A-49E2-908A-15660278F69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73376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609600" y="304800"/>
            <a:ext cx="8380413" cy="586581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3399A-4301-4351-A0C7-5B9F8674361F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178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ítulo, texto y clip multi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304800"/>
            <a:ext cx="6704013" cy="8540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09600" y="1371600"/>
            <a:ext cx="3922713" cy="479901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medios"/>
          <p:cNvSpPr>
            <a:spLocks noGrp="1"/>
          </p:cNvSpPr>
          <p:nvPr>
            <p:ph type="media" sz="half" idx="2"/>
          </p:nvPr>
        </p:nvSpPr>
        <p:spPr>
          <a:xfrm>
            <a:off x="4684713" y="1371600"/>
            <a:ext cx="3924300" cy="4799013"/>
          </a:xfrm>
        </p:spPr>
        <p:txBody>
          <a:bodyPr/>
          <a:lstStyle/>
          <a:p>
            <a:pPr lvl="0"/>
            <a:r>
              <a:rPr lang="es-ES" noProof="0"/>
              <a:t>Haga clic en el icono para agregar medios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CFC66F-814D-4898-8649-75585D44BD3B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1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EABCB-CA78-4027-9989-AD273CA65F34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7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43188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243188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80955-24CB-4A7B-A21C-46BDFEEF176A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379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76446" y="193040"/>
            <a:ext cx="7965953" cy="85407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072600" y="1371600"/>
            <a:ext cx="3922713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47713" y="1371600"/>
            <a:ext cx="3924300" cy="4799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B70FF-336C-4A5E-AFCE-BB27085CCA17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8921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89650" y="274638"/>
            <a:ext cx="798073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89650" y="1535113"/>
            <a:ext cx="38261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989650" y="2174875"/>
            <a:ext cx="38261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77476" y="1535113"/>
            <a:ext cx="382762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77476" y="2174875"/>
            <a:ext cx="382762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518C00-11D7-45C6-93AF-32AFCF124310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3731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007BE-C0DC-42A5-981B-903C42BC3E67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60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30E830-276F-44A1-B37F-F4C5A1341C15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189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34C7A-4C52-44E3-97D0-B39B3C6C3D72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874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idx="10"/>
          </p:nvPr>
        </p:nvSpPr>
        <p:spPr>
          <a:xfrm>
            <a:off x="8229600" y="6324600"/>
            <a:ext cx="684213" cy="45561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2E694-E3DC-43EB-A020-930224B13DEE}" type="slidenum">
              <a:rPr lang="en-GB"/>
              <a:pPr>
                <a:defRPr/>
              </a:pPr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596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 userDrawn="1"/>
        </p:nvGrpSpPr>
        <p:grpSpPr>
          <a:xfrm>
            <a:off x="0" y="0"/>
            <a:ext cx="883923" cy="6858000"/>
            <a:chOff x="0" y="0"/>
            <a:chExt cx="883923" cy="6858000"/>
          </a:xfrm>
        </p:grpSpPr>
        <p:pic>
          <p:nvPicPr>
            <p:cNvPr id="6" name="Picture 2"/>
            <p:cNvPicPr>
              <a:picLocks noChangeAspect="1" noChangeArrowheads="1"/>
            </p:cNvPicPr>
            <p:nvPr userDrawn="1"/>
          </p:nvPicPr>
          <p:blipFill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7334" b="46487"/>
            <a:stretch/>
          </p:blipFill>
          <p:spPr bwMode="auto">
            <a:xfrm rot="16200000">
              <a:off x="-2987038" y="2987038"/>
              <a:ext cx="6858000" cy="8839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2" descr="\\ficheros.itene.com\negocio\COMUNICACIÓN\Logos2\ITENE\letras_blanco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889074" y="5021314"/>
              <a:ext cx="2761843" cy="725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47018" y="193040"/>
            <a:ext cx="7795381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Pulse para </a:t>
            </a:r>
            <a:r>
              <a:rPr lang="en-GB" dirty="0" err="1"/>
              <a:t>editar</a:t>
            </a:r>
            <a:r>
              <a:rPr lang="en-GB" dirty="0"/>
              <a:t> el </a:t>
            </a:r>
            <a:r>
              <a:rPr lang="en-GB" dirty="0" err="1"/>
              <a:t>formato</a:t>
            </a:r>
            <a:r>
              <a:rPr lang="en-GB" dirty="0"/>
              <a:t> del </a:t>
            </a:r>
            <a:r>
              <a:rPr lang="en-GB" dirty="0" err="1"/>
              <a:t>texto</a:t>
            </a:r>
            <a:r>
              <a:rPr lang="en-GB" dirty="0"/>
              <a:t> de </a:t>
            </a:r>
            <a:r>
              <a:rPr lang="en-GB" dirty="0" err="1"/>
              <a:t>título</a:t>
            </a:r>
            <a:endParaRPr lang="en-GB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47018" y="1219199"/>
            <a:ext cx="7795381" cy="554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Pulse para </a:t>
            </a:r>
            <a:r>
              <a:rPr lang="en-GB" dirty="0" err="1"/>
              <a:t>editar</a:t>
            </a:r>
            <a:r>
              <a:rPr lang="en-GB" dirty="0"/>
              <a:t> los </a:t>
            </a:r>
            <a:r>
              <a:rPr lang="en-GB" dirty="0" err="1"/>
              <a:t>formatos</a:t>
            </a:r>
            <a:r>
              <a:rPr lang="en-GB" dirty="0"/>
              <a:t> del </a:t>
            </a:r>
            <a:r>
              <a:rPr lang="en-GB" dirty="0" err="1"/>
              <a:t>texto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1"/>
            <a:r>
              <a:rPr lang="en-GB" dirty="0"/>
              <a:t>Segundo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2"/>
            <a:r>
              <a:rPr lang="en-GB" dirty="0" err="1"/>
              <a:t>Tercer</a:t>
            </a:r>
            <a:r>
              <a:rPr lang="en-GB" dirty="0"/>
              <a:t>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3"/>
            <a:r>
              <a:rPr lang="en-GB" dirty="0"/>
              <a:t>Cuarto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4"/>
            <a:r>
              <a:rPr lang="en-GB" dirty="0" err="1"/>
              <a:t>Quinto</a:t>
            </a:r>
            <a:r>
              <a:rPr lang="en-GB" dirty="0"/>
              <a:t>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4"/>
            <a:r>
              <a:rPr lang="en-GB" dirty="0" err="1"/>
              <a:t>Sexto</a:t>
            </a:r>
            <a:r>
              <a:rPr lang="en-GB" dirty="0"/>
              <a:t>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4"/>
            <a:r>
              <a:rPr lang="en-GB" dirty="0" err="1"/>
              <a:t>Séptimo</a:t>
            </a:r>
            <a:r>
              <a:rPr lang="en-GB" dirty="0"/>
              <a:t>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4"/>
            <a:r>
              <a:rPr lang="en-GB" dirty="0"/>
              <a:t>Octavo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  <a:p>
            <a:pPr lvl="4"/>
            <a:r>
              <a:rPr lang="en-GB" dirty="0" err="1"/>
              <a:t>Noveno</a:t>
            </a:r>
            <a:r>
              <a:rPr lang="en-GB" dirty="0"/>
              <a:t> </a:t>
            </a:r>
            <a:r>
              <a:rPr lang="en-GB" dirty="0" err="1"/>
              <a:t>nivel</a:t>
            </a:r>
            <a:r>
              <a:rPr lang="en-GB" dirty="0"/>
              <a:t> del </a:t>
            </a:r>
            <a:r>
              <a:rPr lang="en-GB" dirty="0" err="1"/>
              <a:t>esquema</a:t>
            </a:r>
            <a:endParaRPr lang="en-GB" dirty="0"/>
          </a:p>
        </p:txBody>
      </p:sp>
      <p:sp>
        <p:nvSpPr>
          <p:cNvPr id="5" name="3 CuadroTexto"/>
          <p:cNvSpPr txBox="1"/>
          <p:nvPr userDrawn="1"/>
        </p:nvSpPr>
        <p:spPr>
          <a:xfrm rot="16200000">
            <a:off x="-2303392" y="3552750"/>
            <a:ext cx="65314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b="0" i="0" dirty="0" err="1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Confidential</a:t>
            </a:r>
            <a:r>
              <a:rPr lang="es-ES" sz="900" b="0" i="0" dirty="0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. </a:t>
            </a:r>
            <a:r>
              <a:rPr lang="es-ES" sz="900" b="0" i="0" dirty="0" err="1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Only</a:t>
            </a:r>
            <a:r>
              <a:rPr lang="es-ES" sz="900" b="0" i="0" dirty="0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s-ES" sz="900" b="0" i="0" dirty="0" err="1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for</a:t>
            </a:r>
            <a:r>
              <a:rPr lang="es-ES" sz="900" b="0" i="0" dirty="0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s-ES" sz="900" b="0" i="0" dirty="0" err="1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internal</a:t>
            </a:r>
            <a:r>
              <a:rPr lang="es-ES" sz="900" b="0" i="0" dirty="0">
                <a:solidFill>
                  <a:srgbClr val="186C6A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use of Company </a:t>
            </a:r>
          </a:p>
        </p:txBody>
      </p:sp>
      <p:sp>
        <p:nvSpPr>
          <p:cNvPr id="4" name="Rectángulo 3"/>
          <p:cNvSpPr/>
          <p:nvPr userDrawn="1"/>
        </p:nvSpPr>
        <p:spPr>
          <a:xfrm rot="16200000">
            <a:off x="-1140510" y="1659224"/>
            <a:ext cx="3772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0" i="0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Business, Science &amp; Innovation</a:t>
            </a:r>
            <a:endParaRPr lang="es-ES" sz="2000" b="0" i="0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hdr="0" ftr="0" dt="0"/>
  <p:txStyles>
    <p:titleStyle>
      <a:lvl1pPr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800" b="1">
          <a:solidFill>
            <a:srgbClr val="26686D"/>
          </a:solidFill>
          <a:latin typeface="Microsoft Sans Serif" panose="020B0604020202020204" pitchFamily="34" charset="0"/>
          <a:ea typeface="+mj-ea"/>
          <a:cs typeface="Microsoft Sans Serif" panose="020B0604020202020204" pitchFamily="34" charset="0"/>
        </a:defRPr>
      </a:lvl1pPr>
      <a:lvl2pPr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2pPr>
      <a:lvl3pPr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3pPr>
      <a:lvl4pPr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4pPr>
      <a:lvl5pPr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5pPr>
      <a:lvl6pPr marL="457200"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6pPr>
      <a:lvl7pPr marL="914400"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7pPr>
      <a:lvl8pPr marL="1371600"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8pPr>
      <a:lvl9pPr marL="1828800" algn="l" defTabSz="449263" rtl="0" eaLnBrk="1" fontAlgn="base" hangingPunct="1">
        <a:spcBef>
          <a:spcPct val="0"/>
        </a:spcBef>
        <a:spcAft>
          <a:spcPct val="0"/>
        </a:spcAft>
        <a:buClr>
          <a:srgbClr val="26686D"/>
        </a:buClr>
        <a:buSzPct val="100000"/>
        <a:buFont typeface="Tahoma" pitchFamily="34" charset="0"/>
        <a:defRPr sz="2500" b="1">
          <a:solidFill>
            <a:srgbClr val="26686D"/>
          </a:solidFill>
          <a:latin typeface="Tahoma" pitchFamily="34" charset="0"/>
          <a:cs typeface="Lucida Sans Unicode" pitchFamily="34" charset="0"/>
        </a:defRPr>
      </a:lvl9pPr>
    </p:titleStyle>
    <p:bodyStyle>
      <a:lvl1pPr marL="341313" indent="-341313" algn="l" defTabSz="449263" rtl="0" eaLnBrk="1" fontAlgn="base" hangingPunct="1">
        <a:spcBef>
          <a:spcPts val="600"/>
        </a:spcBef>
        <a:spcAft>
          <a:spcPct val="0"/>
        </a:spcAft>
        <a:buClr>
          <a:srgbClr val="26686D"/>
        </a:buClr>
        <a:buSzPct val="80000"/>
        <a:buFont typeface="Wingdings" pitchFamily="2" charset="2"/>
        <a:buChar char=""/>
        <a:defRPr sz="2200" b="1">
          <a:solidFill>
            <a:srgbClr val="26686D"/>
          </a:solidFill>
          <a:latin typeface="Microsoft Sans Serif" panose="020B0604020202020204" pitchFamily="34" charset="0"/>
          <a:ea typeface="+mn-ea"/>
          <a:cs typeface="Microsoft Sans Serif" panose="020B0604020202020204" pitchFamily="34" charset="0"/>
        </a:defRPr>
      </a:lvl1pPr>
      <a:lvl2pPr marL="741363" indent="-284163" algn="l" defTabSz="449263" rtl="0" eaLnBrk="1" fontAlgn="base" hangingPunct="1">
        <a:spcBef>
          <a:spcPts val="550"/>
        </a:spcBef>
        <a:spcAft>
          <a:spcPct val="0"/>
        </a:spcAft>
        <a:buClr>
          <a:srgbClr val="26686D"/>
        </a:buClr>
        <a:buSzPct val="110000"/>
        <a:buFont typeface="Wingdings" pitchFamily="2" charset="2"/>
        <a:buChar char=""/>
        <a:defRPr sz="2000">
          <a:solidFill>
            <a:srgbClr val="4D4D4D"/>
          </a:solidFill>
          <a:latin typeface="Microsoft Sans Serif" panose="020B0604020202020204" pitchFamily="34" charset="0"/>
          <a:cs typeface="Microsoft Sans Serif" panose="020B0604020202020204" pitchFamily="34" charset="0"/>
        </a:defRPr>
      </a:lvl2pPr>
      <a:lvl3pPr marL="1143000" indent="-228600" algn="l" defTabSz="449263" rtl="0" eaLnBrk="1" fontAlgn="base" hangingPunct="1">
        <a:spcBef>
          <a:spcPts val="500"/>
        </a:spcBef>
        <a:spcAft>
          <a:spcPct val="0"/>
        </a:spcAft>
        <a:buClr>
          <a:srgbClr val="26686D"/>
        </a:buClr>
        <a:buSzPct val="110000"/>
        <a:buFont typeface="Tahoma" pitchFamily="34" charset="0"/>
        <a:buChar char="•"/>
        <a:defRPr sz="1800">
          <a:solidFill>
            <a:srgbClr val="4D4D4D"/>
          </a:solidFill>
          <a:latin typeface="Microsoft Sans Serif" panose="020B0604020202020204" pitchFamily="34" charset="0"/>
          <a:cs typeface="Microsoft Sans Serif" panose="020B0604020202020204" pitchFamily="34" charset="0"/>
        </a:defRPr>
      </a:lvl3pPr>
      <a:lvl4pPr marL="1600200" indent="-228600" algn="l" defTabSz="449263" rtl="0" eaLnBrk="1" fontAlgn="base" hangingPunct="1">
        <a:spcBef>
          <a:spcPts val="400"/>
        </a:spcBef>
        <a:spcAft>
          <a:spcPct val="0"/>
        </a:spcAft>
        <a:buClr>
          <a:srgbClr val="26686D"/>
        </a:buClr>
        <a:buSzPct val="100000"/>
        <a:buFont typeface="Tahoma" pitchFamily="34" charset="0"/>
        <a:buChar char="o"/>
        <a:defRPr sz="1600">
          <a:solidFill>
            <a:srgbClr val="4D4D4D"/>
          </a:solidFill>
          <a:latin typeface="Microsoft Sans Serif" panose="020B0604020202020204" pitchFamily="34" charset="0"/>
          <a:cs typeface="Microsoft Sans Serif" panose="020B0604020202020204" pitchFamily="34" charset="0"/>
        </a:defRPr>
      </a:lvl4pPr>
      <a:lvl5pPr marL="2057400" indent="-228600" algn="l" defTabSz="449263" rtl="0" eaLnBrk="1" fontAlgn="base" hangingPunct="1">
        <a:spcBef>
          <a:spcPts val="350"/>
        </a:spcBef>
        <a:spcAft>
          <a:spcPct val="0"/>
        </a:spcAft>
        <a:buClr>
          <a:srgbClr val="26686D"/>
        </a:buClr>
        <a:buSzPct val="100000"/>
        <a:buFont typeface="Wingdings" pitchFamily="2" charset="2"/>
        <a:buChar char=""/>
        <a:defRPr sz="1400">
          <a:solidFill>
            <a:srgbClr val="4D4D4D"/>
          </a:solidFill>
          <a:latin typeface="Microsoft Sans Serif" panose="020B0604020202020204" pitchFamily="34" charset="0"/>
          <a:cs typeface="Microsoft Sans Serif" panose="020B0604020202020204" pitchFamily="34" charset="0"/>
        </a:defRPr>
      </a:lvl5pPr>
      <a:lvl6pPr marL="2514600" indent="-228600" algn="l" defTabSz="449263" rtl="0" eaLnBrk="1" fontAlgn="base" hangingPunct="1">
        <a:spcBef>
          <a:spcPts val="350"/>
        </a:spcBef>
        <a:spcAft>
          <a:spcPct val="0"/>
        </a:spcAft>
        <a:buClr>
          <a:srgbClr val="26686D"/>
        </a:buClr>
        <a:buSzPct val="100000"/>
        <a:buFont typeface="Wingdings" pitchFamily="2" charset="2"/>
        <a:buChar char=""/>
        <a:defRPr sz="1400">
          <a:solidFill>
            <a:srgbClr val="4D4D4D"/>
          </a:solidFill>
          <a:latin typeface="+mn-lt"/>
          <a:cs typeface="+mn-cs"/>
        </a:defRPr>
      </a:lvl6pPr>
      <a:lvl7pPr marL="2971800" indent="-228600" algn="l" defTabSz="449263" rtl="0" eaLnBrk="1" fontAlgn="base" hangingPunct="1">
        <a:spcBef>
          <a:spcPts val="350"/>
        </a:spcBef>
        <a:spcAft>
          <a:spcPct val="0"/>
        </a:spcAft>
        <a:buClr>
          <a:srgbClr val="26686D"/>
        </a:buClr>
        <a:buSzPct val="100000"/>
        <a:buFont typeface="Wingdings" pitchFamily="2" charset="2"/>
        <a:buChar char=""/>
        <a:defRPr sz="1400">
          <a:solidFill>
            <a:srgbClr val="4D4D4D"/>
          </a:solidFill>
          <a:latin typeface="+mn-lt"/>
          <a:cs typeface="+mn-cs"/>
        </a:defRPr>
      </a:lvl7pPr>
      <a:lvl8pPr marL="3429000" indent="-228600" algn="l" defTabSz="449263" rtl="0" eaLnBrk="1" fontAlgn="base" hangingPunct="1">
        <a:spcBef>
          <a:spcPts val="350"/>
        </a:spcBef>
        <a:spcAft>
          <a:spcPct val="0"/>
        </a:spcAft>
        <a:buClr>
          <a:srgbClr val="26686D"/>
        </a:buClr>
        <a:buSzPct val="100000"/>
        <a:buFont typeface="Wingdings" pitchFamily="2" charset="2"/>
        <a:buChar char=""/>
        <a:defRPr sz="1400">
          <a:solidFill>
            <a:srgbClr val="4D4D4D"/>
          </a:solidFill>
          <a:latin typeface="+mn-lt"/>
          <a:cs typeface="+mn-cs"/>
        </a:defRPr>
      </a:lvl8pPr>
      <a:lvl9pPr marL="3886200" indent="-228600" algn="l" defTabSz="449263" rtl="0" eaLnBrk="1" fontAlgn="base" hangingPunct="1">
        <a:spcBef>
          <a:spcPts val="350"/>
        </a:spcBef>
        <a:spcAft>
          <a:spcPct val="0"/>
        </a:spcAft>
        <a:buClr>
          <a:srgbClr val="26686D"/>
        </a:buClr>
        <a:buSzPct val="100000"/>
        <a:buFont typeface="Wingdings" pitchFamily="2" charset="2"/>
        <a:buChar char=""/>
        <a:defRPr sz="1400">
          <a:solidFill>
            <a:srgbClr val="4D4D4D"/>
          </a:solidFill>
          <a:latin typeface="+mn-lt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image" Target="../media/image4.png"/><Relationship Id="rId7" Type="http://schemas.openxmlformats.org/officeDocument/2006/relationships/image" Target="../media/image31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0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s-ES"/>
          </a:p>
        </p:txBody>
      </p:sp>
      <p:sp>
        <p:nvSpPr>
          <p:cNvPr id="21" name="Round Same Side Corner Rectangle 25"/>
          <p:cNvSpPr/>
          <p:nvPr/>
        </p:nvSpPr>
        <p:spPr>
          <a:xfrm>
            <a:off x="282657" y="1033627"/>
            <a:ext cx="8578683" cy="4718555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5" name="Imagen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95" y="6079561"/>
            <a:ext cx="613891" cy="411999"/>
          </a:xfrm>
          <a:prstGeom prst="rect">
            <a:avLst/>
          </a:prstGeom>
        </p:spPr>
      </p:pic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142" y="6070805"/>
            <a:ext cx="651010" cy="4743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CuadroTexto 31"/>
          <p:cNvSpPr txBox="1"/>
          <p:nvPr/>
        </p:nvSpPr>
        <p:spPr>
          <a:xfrm>
            <a:off x="3558801" y="1257151"/>
            <a:ext cx="530253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200" b="1" dirty="0" err="1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NanoRISK</a:t>
            </a:r>
            <a:r>
              <a:rPr lang="es-ES" sz="2200" b="1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– Guía / manual de recomendaciones para la gestión y control de los riesgos por exposición a </a:t>
            </a:r>
            <a:r>
              <a:rPr lang="es-ES" sz="2200" b="1" dirty="0" err="1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nanomateriales</a:t>
            </a:r>
            <a:r>
              <a:rPr lang="es-ES" sz="2200" b="1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br>
              <a:rPr lang="es-ES" sz="2200" b="1" dirty="0">
                <a:solidFill>
                  <a:srgbClr val="26686D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br>
              <a:rPr lang="es-ES" sz="2200" b="1" dirty="0">
                <a:solidFill>
                  <a:srgbClr val="26686D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s-ES" sz="2200" b="1" dirty="0">
              <a:solidFill>
                <a:srgbClr val="26686D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321095" y="89584"/>
            <a:ext cx="8654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Taller: Aplicación práctica de medidas de protección frente a </a:t>
            </a:r>
            <a:r>
              <a:rPr lang="es-ES" sz="2200" b="1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nanomateriales</a:t>
            </a:r>
            <a: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. Proyecto LIFE </a:t>
            </a:r>
            <a:r>
              <a:rPr lang="es-ES" sz="2200" b="1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NanoRISK</a:t>
            </a:r>
            <a:b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s-ES" sz="2200" b="1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5129656" y="3073216"/>
            <a:ext cx="35956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Carlos Fito López - ITENE </a:t>
            </a:r>
          </a:p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Coordinador del proyecto</a:t>
            </a:r>
          </a:p>
          <a:p>
            <a:pPr algn="just"/>
            <a:r>
              <a:rPr lang="es-ES" sz="1600" b="1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cfito@itene.com</a:t>
            </a:r>
          </a:p>
          <a:p>
            <a:pPr algn="just"/>
            <a:endParaRPr lang="es-ES" sz="1600" b="1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Valencia. 20 de Septiembre  de 2016</a:t>
            </a:r>
          </a:p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Instituto Valenciano de Seguridad y Salud en el Trabajo - INVASSAT</a:t>
            </a:r>
          </a:p>
          <a:p>
            <a:pPr algn="just"/>
            <a:endParaRPr lang="es-ES" sz="1600" b="1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8" name="Imagen 17" descr="C:\Users\cfito\Documents\Proyectos\2013_NanoRISK\02_Ejecución Técnica\01_Paquetes de Trabajo\B6\MasEPis\DSC_616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38" y="2904892"/>
            <a:ext cx="3991699" cy="2398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1038608" y="6037601"/>
            <a:ext cx="3523867" cy="540713"/>
          </a:xfrm>
          <a:prstGeom prst="rect">
            <a:avLst/>
          </a:prstGeom>
        </p:spPr>
      </p:pic>
      <p:pic>
        <p:nvPicPr>
          <p:cNvPr id="22" name="Imagen 21"/>
          <p:cNvPicPr/>
          <p:nvPr/>
        </p:nvPicPr>
        <p:blipFill rotWithShape="1">
          <a:blip r:embed="rId6"/>
          <a:srcRect t="44753"/>
          <a:stretch/>
        </p:blipFill>
        <p:spPr>
          <a:xfrm>
            <a:off x="4740275" y="6024274"/>
            <a:ext cx="3670826" cy="467286"/>
          </a:xfrm>
          <a:prstGeom prst="rect">
            <a:avLst/>
          </a:prstGeom>
        </p:spPr>
      </p:pic>
      <p:pic>
        <p:nvPicPr>
          <p:cNvPr id="23" name="Imagen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18" y="6078941"/>
            <a:ext cx="2213811" cy="431661"/>
          </a:xfrm>
          <a:prstGeom prst="rect">
            <a:avLst/>
          </a:prstGeom>
        </p:spPr>
      </p:pic>
      <p:pic>
        <p:nvPicPr>
          <p:cNvPr id="24" name="Imagen 23" descr="Resultado de imagen de nanoris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1" b="25868"/>
          <a:stretch/>
        </p:blipFill>
        <p:spPr bwMode="auto">
          <a:xfrm>
            <a:off x="672038" y="1420606"/>
            <a:ext cx="2527539" cy="1035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047793"/>
      </p:ext>
    </p:extLst>
  </p:cSld>
  <p:clrMapOvr>
    <a:masterClrMapping/>
  </p:clrMapOvr>
  <p:transition>
    <p:split dir="in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/>
          <a:srcRect l="31083" t="12037" r="26776" b="6111"/>
          <a:stretch/>
        </p:blipFill>
        <p:spPr>
          <a:xfrm>
            <a:off x="4289576" y="1059433"/>
            <a:ext cx="4344039" cy="474617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1429" y="1454734"/>
            <a:ext cx="3165691" cy="4555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73690"/>
      </p:ext>
    </p:extLst>
  </p:cSld>
  <p:clrMapOvr>
    <a:masterClrMapping/>
  </p:clrMapOvr>
  <p:transition>
    <p:split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391877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3. Introduction: Environmental, health and safety (EH&amp;S) issues in Nanotechnology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3.1 Nanotechnology: main concepts and overview of current applications on the market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3.2 Environmental, Health and Safety Considerations for Nanotechnology</a:t>
            </a:r>
            <a:endParaRPr lang="es-ES" altLang="es-ES" sz="1600" b="0" dirty="0">
              <a:solidFill>
                <a:srgbClr val="336699"/>
              </a:solidFill>
              <a:latin typeface="Trebuchet MS" panose="020B0603020202020204" pitchFamily="34" charset="0"/>
            </a:endParaRPr>
          </a:p>
        </p:txBody>
      </p:sp>
      <p:pic>
        <p:nvPicPr>
          <p:cNvPr id="27" name="Imagen 2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557" y="1485007"/>
            <a:ext cx="4245590" cy="3552412"/>
          </a:xfrm>
          <a:prstGeom prst="rect">
            <a:avLst/>
          </a:prstGeom>
          <a:noFill/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8053" y="4150589"/>
            <a:ext cx="391877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3 incluye una descripción de las aplicaciones de la nanotecnología y una revisión del conocimiento de los riesgos potenciales para la salud y el medio ambiente de los </a:t>
            </a:r>
            <a:r>
              <a:rPr lang="es-ES" altLang="es-ES" sz="1600" b="0" dirty="0" err="1">
                <a:solidFill>
                  <a:schemeClr val="tx1"/>
                </a:solidFill>
                <a:latin typeface="Trebuchet MS" panose="020B0603020202020204" pitchFamily="34" charset="0"/>
              </a:rPr>
              <a:t>nanomateriales</a:t>
            </a: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60786309"/>
      </p:ext>
    </p:extLst>
  </p:cSld>
  <p:clrMapOvr>
    <a:masterClrMapping/>
  </p:clrMapOvr>
  <p:transition>
    <p:split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72470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4.Regulations and standards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4.1 Regulatory aspects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4.2 Standards for personal protective equipment</a:t>
            </a:r>
            <a:endParaRPr lang="es-ES" altLang="es-ES" sz="1600" b="0" dirty="0">
              <a:solidFill>
                <a:srgbClr val="336699"/>
              </a:solidFill>
              <a:latin typeface="Trebuchet MS" panose="020B0603020202020204" pitchFamily="34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5220" y="2950913"/>
            <a:ext cx="360667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4 incluye información relativa a los aspectos legales aplicables a los </a:t>
            </a:r>
            <a:r>
              <a:rPr lang="es-ES" altLang="es-ES" sz="1600" b="0" dirty="0" err="1">
                <a:solidFill>
                  <a:schemeClr val="tx1"/>
                </a:solidFill>
                <a:latin typeface="Trebuchet MS" panose="020B0603020202020204" pitchFamily="34" charset="0"/>
              </a:rPr>
              <a:t>NMs</a:t>
            </a: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 y nano-productos, especialmente el reglamento REACH, además de un listado actualizado de las normas actuales relativas a la certificación y ensayo de medios de protección. </a:t>
            </a:r>
          </a:p>
        </p:txBody>
      </p:sp>
      <p:pic>
        <p:nvPicPr>
          <p:cNvPr id="20" name="Imagen 19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5" r="-133" b="11669"/>
          <a:stretch/>
        </p:blipFill>
        <p:spPr bwMode="auto">
          <a:xfrm>
            <a:off x="4546242" y="3326650"/>
            <a:ext cx="3975667" cy="2327175"/>
          </a:xfrm>
          <a:prstGeom prst="rect">
            <a:avLst/>
          </a:prstGeom>
          <a:noFill/>
        </p:spPr>
      </p:pic>
      <p:pic>
        <p:nvPicPr>
          <p:cNvPr id="25" name="Imagen 24"/>
          <p:cNvPicPr/>
          <p:nvPr/>
        </p:nvPicPr>
        <p:blipFill>
          <a:blip r:embed="rId7"/>
          <a:stretch>
            <a:fillRect/>
          </a:stretch>
        </p:blipFill>
        <p:spPr>
          <a:xfrm>
            <a:off x="6083007" y="1414371"/>
            <a:ext cx="2309410" cy="133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11809"/>
      </p:ext>
    </p:extLst>
  </p:cSld>
  <p:clrMapOvr>
    <a:masterClrMapping/>
  </p:clrMapOvr>
  <p:transition>
    <p:split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72470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5.	Basics on Risk Management Measures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5.1.	Hierarchy of Safety and Health Controls	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5.2  Technical Measures 	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5.3.	Organizational measures	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5.4.	Personal protective equipment	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82657" y="3575997"/>
            <a:ext cx="44576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5 incluye información de base sobre los tipos, especificaciones, y características de los medios de protección. </a:t>
            </a:r>
          </a:p>
        </p:txBody>
      </p:sp>
      <p:pic>
        <p:nvPicPr>
          <p:cNvPr id="26" name="Imagen 25"/>
          <p:cNvPicPr/>
          <p:nvPr/>
        </p:nvPicPr>
        <p:blipFill>
          <a:blip r:embed="rId6"/>
          <a:stretch>
            <a:fillRect/>
          </a:stretch>
        </p:blipFill>
        <p:spPr>
          <a:xfrm>
            <a:off x="5412592" y="1083881"/>
            <a:ext cx="2994025" cy="2097405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7"/>
          <a:srcRect b="15264"/>
          <a:stretch/>
        </p:blipFill>
        <p:spPr>
          <a:xfrm>
            <a:off x="5343312" y="3392905"/>
            <a:ext cx="3029373" cy="2421675"/>
          </a:xfrm>
          <a:prstGeom prst="rect">
            <a:avLst/>
          </a:prstGeom>
        </p:spPr>
      </p:pic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82657" y="4614557"/>
            <a:ext cx="445761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5 incluye además información relativa a los métodos de estudio de la eficacia de los medios estudiados bajo el alcance del proyecto. </a:t>
            </a:r>
          </a:p>
        </p:txBody>
      </p:sp>
    </p:spTree>
    <p:extLst>
      <p:ext uri="{BB962C8B-B14F-4D97-AF65-F5344CB8AC3E}">
        <p14:creationId xmlns:p14="http://schemas.microsoft.com/office/powerpoint/2010/main" val="735046507"/>
      </p:ext>
    </p:extLst>
  </p:cSld>
  <p:clrMapOvr>
    <a:masterClrMapping/>
  </p:clrMapOvr>
  <p:transition>
    <p:split dir="in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312584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6.	Effectiveness of common RMMs against occupational exposure to ENMs	</a:t>
            </a:r>
          </a:p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6.1.	Current knowledge on the effectiveness of PPE and LEVs	</a:t>
            </a:r>
          </a:p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6.2.	Testing approaches followed under </a:t>
            </a:r>
            <a:r>
              <a:rPr lang="en-US" altLang="es-ES" sz="1600" b="0" dirty="0" err="1">
                <a:solidFill>
                  <a:srgbClr val="336699"/>
                </a:solidFill>
                <a:latin typeface="Trebuchet MS" panose="020B0603020202020204" pitchFamily="34" charset="0"/>
              </a:rPr>
              <a:t>NanoRISK</a:t>
            </a: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9560" y="3855683"/>
            <a:ext cx="384607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6 incluye una descripción detallada de los protocolos de ensayo de eficacia aplicados para la evaluación del grado de protección frente a </a:t>
            </a:r>
            <a:r>
              <a:rPr lang="es-ES" altLang="es-ES" sz="1600" b="0" dirty="0" err="1">
                <a:solidFill>
                  <a:schemeClr val="tx1"/>
                </a:solidFill>
                <a:latin typeface="Trebuchet MS" panose="020B0603020202020204" pitchFamily="34" charset="0"/>
              </a:rPr>
              <a:t>NMs</a:t>
            </a: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, además de los resultados de los ensayos desarrollados en el marco del proyecto.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/>
          <a:srcRect b="42204"/>
          <a:stretch/>
        </p:blipFill>
        <p:spPr>
          <a:xfrm>
            <a:off x="5211676" y="1443457"/>
            <a:ext cx="1698806" cy="1688622"/>
          </a:xfrm>
          <a:prstGeom prst="rect">
            <a:avLst/>
          </a:prstGeom>
        </p:spPr>
      </p:pic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525869"/>
              </p:ext>
            </p:extLst>
          </p:nvPr>
        </p:nvGraphicFramePr>
        <p:xfrm>
          <a:off x="4667776" y="3759680"/>
          <a:ext cx="3965839" cy="2048510"/>
        </p:xfrm>
        <a:graphic>
          <a:graphicData uri="http://schemas.openxmlformats.org/drawingml/2006/table">
            <a:tbl>
              <a:tblPr firstRow="1" firstCol="1" bandRow="1"/>
              <a:tblGrid>
                <a:gridCol w="770202">
                  <a:extLst>
                    <a:ext uri="{9D8B030D-6E8A-4147-A177-3AD203B41FA5}">
                      <a16:colId xmlns:a16="http://schemas.microsoft.com/office/drawing/2014/main" val="66489420"/>
                    </a:ext>
                  </a:extLst>
                </a:gridCol>
                <a:gridCol w="1105659">
                  <a:extLst>
                    <a:ext uri="{9D8B030D-6E8A-4147-A177-3AD203B41FA5}">
                      <a16:colId xmlns:a16="http://schemas.microsoft.com/office/drawing/2014/main" val="3632307039"/>
                    </a:ext>
                  </a:extLst>
                </a:gridCol>
                <a:gridCol w="1044989">
                  <a:extLst>
                    <a:ext uri="{9D8B030D-6E8A-4147-A177-3AD203B41FA5}">
                      <a16:colId xmlns:a16="http://schemas.microsoft.com/office/drawing/2014/main" val="152680489"/>
                    </a:ext>
                  </a:extLst>
                </a:gridCol>
                <a:gridCol w="1044989">
                  <a:extLst>
                    <a:ext uri="{9D8B030D-6E8A-4147-A177-3AD203B41FA5}">
                      <a16:colId xmlns:a16="http://schemas.microsoft.com/office/drawing/2014/main" val="3898829908"/>
                    </a:ext>
                  </a:extLst>
                </a:gridCol>
              </a:tblGrid>
              <a:tr h="2698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365F9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RPD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365F9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Specifications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365F9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Measures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365F9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Protection (NMs)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9551617"/>
                  </a:ext>
                </a:extLst>
              </a:tr>
              <a:tr h="1543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Filters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P2 Filter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99.83 %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2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068847"/>
                  </a:ext>
                </a:extLst>
              </a:tr>
              <a:tr h="5524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P3 Filter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99.97 %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2D6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02712"/>
                  </a:ext>
                </a:extLst>
              </a:tr>
              <a:tr h="2178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Half Mask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New Mask P3 Filter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99.93 %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578171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Aged Mask P3 Filter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99.36 %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1569737"/>
                  </a:ext>
                </a:extLst>
              </a:tr>
              <a:tr h="21780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Full Mask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New Mask P3 Filter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99.72 %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5708469"/>
                  </a:ext>
                </a:extLst>
              </a:tr>
              <a:tr h="21780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Aged Mask P3 Filter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99.76 %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660705"/>
                  </a:ext>
                </a:extLst>
              </a:tr>
              <a:tr h="217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Disposable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FFP3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Efficiency </a:t>
                      </a:r>
                      <a:endParaRPr lang="es-E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88.41 % </a:t>
                      </a:r>
                      <a:endParaRPr lang="es-E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959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6610578"/>
                  </a:ext>
                </a:extLst>
              </a:tr>
            </a:tbl>
          </a:graphicData>
        </a:graphic>
      </p:graphicFrame>
      <p:pic>
        <p:nvPicPr>
          <p:cNvPr id="25" name="Imagen 24"/>
          <p:cNvPicPr/>
          <p:nvPr/>
        </p:nvPicPr>
        <p:blipFill rotWithShape="1">
          <a:blip r:embed="rId7"/>
          <a:srcRect r="53529"/>
          <a:stretch/>
        </p:blipFill>
        <p:spPr>
          <a:xfrm>
            <a:off x="7147775" y="1451815"/>
            <a:ext cx="1244642" cy="170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793032"/>
      </p:ext>
    </p:extLst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312584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7.	List of measures for the safe handling and control of exposure </a:t>
            </a:r>
          </a:p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7.1.	List of measures for controlling occupational exposures to ENMs</a:t>
            </a:r>
          </a:p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7.2.	Personal protective equipment selection charts	</a:t>
            </a:r>
          </a:p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7.3	Emission Control Technologies and procedures	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98053" y="4207171"/>
            <a:ext cx="431258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6 incluye una lista pormenorizada de los medios de protección recomendados para las condiciones de uso y proceso estudiadas en el marco del proyecto.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715604"/>
              </p:ext>
            </p:extLst>
          </p:nvPr>
        </p:nvGraphicFramePr>
        <p:xfrm>
          <a:off x="5043998" y="1159295"/>
          <a:ext cx="3667398" cy="4467220"/>
        </p:xfrm>
        <a:graphic>
          <a:graphicData uri="http://schemas.openxmlformats.org/drawingml/2006/table">
            <a:tbl>
              <a:tblPr firstRow="1" firstCol="1" bandRow="1"/>
              <a:tblGrid>
                <a:gridCol w="568632">
                  <a:extLst>
                    <a:ext uri="{9D8B030D-6E8A-4147-A177-3AD203B41FA5}">
                      <a16:colId xmlns:a16="http://schemas.microsoft.com/office/drawing/2014/main" val="3960788414"/>
                    </a:ext>
                  </a:extLst>
                </a:gridCol>
                <a:gridCol w="713289">
                  <a:extLst>
                    <a:ext uri="{9D8B030D-6E8A-4147-A177-3AD203B41FA5}">
                      <a16:colId xmlns:a16="http://schemas.microsoft.com/office/drawing/2014/main" val="3730849999"/>
                    </a:ext>
                  </a:extLst>
                </a:gridCol>
                <a:gridCol w="2385477">
                  <a:extLst>
                    <a:ext uri="{9D8B030D-6E8A-4147-A177-3AD203B41FA5}">
                      <a16:colId xmlns:a16="http://schemas.microsoft.com/office/drawing/2014/main" val="1085100786"/>
                    </a:ext>
                  </a:extLst>
                </a:gridCol>
              </a:tblGrid>
              <a:tr h="16004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Source  </a:t>
                      </a:r>
                      <a:endParaRPr lang="es-E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Exposure  / Hazard </a:t>
                      </a:r>
                      <a:endParaRPr lang="es-E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Protection </a:t>
                      </a:r>
                      <a:endParaRPr lang="es-ES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7365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0449100"/>
                  </a:ext>
                </a:extLst>
              </a:tr>
              <a:tr h="89288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Weighing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Airborne ENMs (dry particles or fibres) 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Half Face particulate respirators (P3)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Nitrile – Latex  gloves (Nitrile preferred)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Laboratory coats (Non-woven) in</a:t>
                      </a: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Ventilated Laboratory Hoods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body protective coverall (EN type 5) for large amounts 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Dustproof  safety goggles 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644482"/>
                  </a:ext>
                </a:extLst>
              </a:tr>
              <a:tr h="998805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Liquid aerosols of ENMs (Irritating nano-aerosols)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Half Face respirators (combined - P3)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Double Nitrile gloves (with sleeves)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Butyl  rubber (ENMs in solvents)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Laboratory coats (Non-woven) in Ventilated Laboratory Hoods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body protective coverall (EN type 4-6) for large amounts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Tight-fitting safety goggles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482785"/>
                  </a:ext>
                </a:extLst>
              </a:tr>
              <a:tr h="1237387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Mixing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Airborne ENMs (dry particles or fibres) 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Face particulate respirators (P3) for continuous operations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Half Face particulate respirators (P3) for intermittent operations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Nitrile – Latex  gloves (Nitrile preferred)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Laboratory coats (Non-woven) in Ventilated Laboratory Hoods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body protective coverall (EN type 5) for large amounts 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Dustproof  safety goggles (if half mask is used)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0323053"/>
                  </a:ext>
                </a:extLst>
              </a:tr>
              <a:tr h="1033340">
                <a:tc v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Liquid aerosols of ENMs (Irritating nano-aerosols)</a:t>
                      </a:r>
                      <a:endParaRPr lang="es-ES" sz="8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Face respirators (combined - P3)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Double Nitrile gloves (with sleeves) 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Butyl  rubber (ENMs in solvents)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Laboratory coats (Non-woven) in Ventilated Laboratory Hoods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Full body protective coverall (EN type 3-4-6) for large amounts 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Tight-fitting safety goggles (if half mask is used)</a:t>
                      </a:r>
                      <a:endParaRPr lang="es-ES" sz="8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0419" marR="6041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76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597265"/>
      </p:ext>
    </p:extLst>
  </p:cSld>
  <p:clrMapOvr>
    <a:masterClrMapping/>
  </p:clrMapOvr>
  <p:transition>
    <p:split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2" y="1444481"/>
            <a:ext cx="70429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7.	List of measures for the safe handling and control of exposure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6"/>
          <a:srcRect l="25000" t="16667" r="24049" b="9068"/>
          <a:stretch/>
        </p:blipFill>
        <p:spPr>
          <a:xfrm>
            <a:off x="475220" y="1869905"/>
            <a:ext cx="4846080" cy="3973290"/>
          </a:xfrm>
          <a:prstGeom prst="rect">
            <a:avLst/>
          </a:prstGeom>
        </p:spPr>
      </p:pic>
      <p:pic>
        <p:nvPicPr>
          <p:cNvPr id="20" name="Imagen 19" descr="C:\Users\cfito\AppData\Local\Microsoft\Windows\INetCache\Content.Word\IMG_095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245" y="2069032"/>
            <a:ext cx="2814320" cy="18751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3219991"/>
      </p:ext>
    </p:extLst>
  </p:cSld>
  <p:clrMapOvr>
    <a:masterClrMapping/>
  </p:clrMapOvr>
  <p:transition>
    <p:split dir="in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2" y="1444481"/>
            <a:ext cx="70429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7.	List of measures for the safe handling and control of exposure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/>
          <a:srcRect l="18710" t="26292" r="18871" b="7921"/>
          <a:stretch/>
        </p:blipFill>
        <p:spPr>
          <a:xfrm>
            <a:off x="298052" y="2182004"/>
            <a:ext cx="6652278" cy="3943766"/>
          </a:xfrm>
          <a:prstGeom prst="rect">
            <a:avLst/>
          </a:prstGeom>
        </p:spPr>
      </p:pic>
      <p:pic>
        <p:nvPicPr>
          <p:cNvPr id="20" name="Imagen 19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8970" y="3814136"/>
            <a:ext cx="1284162" cy="1672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n 24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452" y="2129995"/>
            <a:ext cx="1312680" cy="15215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0505052"/>
      </p:ext>
    </p:extLst>
  </p:cSld>
  <p:clrMapOvr>
    <a:masterClrMapping/>
  </p:clrMapOvr>
  <p:transition>
    <p:split dir="in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98052" y="1444481"/>
            <a:ext cx="70429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450850" indent="-45085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7.	List of measures for the safe handling and control of exposure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pic>
        <p:nvPicPr>
          <p:cNvPr id="26" name="Imagen 25"/>
          <p:cNvPicPr/>
          <p:nvPr/>
        </p:nvPicPr>
        <p:blipFill>
          <a:blip r:embed="rId6"/>
          <a:stretch>
            <a:fillRect/>
          </a:stretch>
        </p:blipFill>
        <p:spPr>
          <a:xfrm>
            <a:off x="4872342" y="2342458"/>
            <a:ext cx="3883132" cy="3214325"/>
          </a:xfrm>
          <a:prstGeom prst="rect">
            <a:avLst/>
          </a:prstGeom>
        </p:spPr>
      </p:pic>
      <p:pic>
        <p:nvPicPr>
          <p:cNvPr id="27" name="Imagen 26"/>
          <p:cNvPicPr/>
          <p:nvPr/>
        </p:nvPicPr>
        <p:blipFill>
          <a:blip r:embed="rId7"/>
          <a:stretch>
            <a:fillRect/>
          </a:stretch>
        </p:blipFill>
        <p:spPr>
          <a:xfrm>
            <a:off x="298051" y="2063275"/>
            <a:ext cx="4048312" cy="372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63955"/>
      </p:ext>
    </p:extLst>
  </p:cSld>
  <p:clrMapOvr>
    <a:masterClrMapping/>
  </p:clrMapOvr>
  <p:transition>
    <p:split dir="in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31258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8. Health Surveillance	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483583" y="1976563"/>
            <a:ext cx="431258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8 incluye información relativa a los procedimientos de vigilancia de la salud recomendados en el caso de trabajadores expuestos a </a:t>
            </a:r>
            <a:r>
              <a:rPr lang="es-ES" altLang="es-ES" sz="1600" b="0" dirty="0" err="1">
                <a:solidFill>
                  <a:schemeClr val="tx1"/>
                </a:solidFill>
                <a:latin typeface="Trebuchet MS" panose="020B0603020202020204" pitchFamily="34" charset="0"/>
              </a:rPr>
              <a:t>ENMs</a:t>
            </a: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.</a:t>
            </a:r>
          </a:p>
        </p:txBody>
      </p:sp>
      <p:pic>
        <p:nvPicPr>
          <p:cNvPr id="28" name="Imagen 27"/>
          <p:cNvPicPr/>
          <p:nvPr/>
        </p:nvPicPr>
        <p:blipFill rotWithShape="1">
          <a:blip r:embed="rId6"/>
          <a:srcRect t="25856" b="27391"/>
          <a:stretch/>
        </p:blipFill>
        <p:spPr bwMode="auto">
          <a:xfrm>
            <a:off x="440821" y="3563064"/>
            <a:ext cx="8262354" cy="2360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410" name="Picture 2" descr="Resultado de imagen de vigilancia salud pr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820" y="1232055"/>
            <a:ext cx="3054719" cy="203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751938"/>
      </p:ext>
    </p:extLst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282657" y="1033627"/>
            <a:ext cx="8578683" cy="4718555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142" y="6070805"/>
            <a:ext cx="651010" cy="4743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ectangle 8"/>
          <p:cNvSpPr txBox="1">
            <a:spLocks noChangeArrowheads="1"/>
          </p:cNvSpPr>
          <p:nvPr/>
        </p:nvSpPr>
        <p:spPr bwMode="auto">
          <a:xfrm>
            <a:off x="789831" y="1682780"/>
            <a:ext cx="5483225" cy="49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800" b="1">
                <a:solidFill>
                  <a:srgbClr val="26686D"/>
                </a:solidFill>
                <a:latin typeface="Microsoft Sans Serif" panose="020B0604020202020204" pitchFamily="34" charset="0"/>
                <a:ea typeface="+mj-ea"/>
                <a:cs typeface="Microsoft Sans Serif" panose="020B0604020202020204" pitchFamily="34" charset="0"/>
              </a:defRPr>
            </a:lvl1pPr>
            <a:lvl2pPr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2pPr>
            <a:lvl3pPr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3pPr>
            <a:lvl4pPr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4pPr>
            <a:lvl5pPr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5pPr>
            <a:lvl6pPr marL="457200"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6pPr>
            <a:lvl7pPr marL="914400"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7pPr>
            <a:lvl8pPr marL="1371600"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8pPr>
            <a:lvl9pPr marL="1828800" algn="l" defTabSz="449263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26686D"/>
              </a:buClr>
              <a:buSzPct val="100000"/>
              <a:buFont typeface="Tahoma" pitchFamily="34" charset="0"/>
              <a:defRPr sz="2500" b="1">
                <a:solidFill>
                  <a:srgbClr val="26686D"/>
                </a:solidFill>
                <a:latin typeface="Tahoma" pitchFamily="34" charset="0"/>
                <a:cs typeface="Lucida Sans Unicode" pitchFamily="34" charset="0"/>
              </a:defRPr>
            </a:lvl9pPr>
          </a:lstStyle>
          <a:p>
            <a:pPr>
              <a:defRPr/>
            </a:pPr>
            <a:r>
              <a:rPr lang="es-ES" sz="2400" kern="0" dirty="0">
                <a:solidFill>
                  <a:srgbClr val="336699"/>
                </a:solidFill>
                <a:latin typeface="Trebuchet MS" charset="0"/>
                <a:ea typeface="ＭＳ Ｐゴシック" charset="0"/>
                <a:cs typeface="+mj-cs"/>
              </a:rPr>
              <a:t>Contenidos </a:t>
            </a:r>
          </a:p>
        </p:txBody>
      </p:sp>
      <p:sp>
        <p:nvSpPr>
          <p:cNvPr id="23" name="Text Box 1033"/>
          <p:cNvSpPr txBox="1">
            <a:spLocks noChangeArrowheads="1"/>
          </p:cNvSpPr>
          <p:nvPr/>
        </p:nvSpPr>
        <p:spPr bwMode="auto">
          <a:xfrm>
            <a:off x="859681" y="2536455"/>
            <a:ext cx="6985000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457200" indent="-4572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50000"/>
              </a:spcBef>
              <a:buClr>
                <a:srgbClr val="336699"/>
              </a:buClr>
              <a:buSzTx/>
              <a:buFontTx/>
              <a:buAutoNum type="arabicPeriod"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  <a:cs typeface="Tahoma" panose="020B0604030504040204" pitchFamily="34" charset="0"/>
              </a:rPr>
              <a:t>Objetivos y alcance de la guía técnica </a:t>
            </a:r>
          </a:p>
          <a:p>
            <a:pPr>
              <a:spcBef>
                <a:spcPct val="50000"/>
              </a:spcBef>
              <a:buClr>
                <a:srgbClr val="336699"/>
              </a:buClr>
              <a:buSzTx/>
              <a:buFontTx/>
              <a:buAutoNum type="arabicPeriod"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  <a:cs typeface="Tahoma" panose="020B0604030504040204" pitchFamily="34" charset="0"/>
              </a:rPr>
              <a:t>Descripción de contenidos principales</a:t>
            </a:r>
          </a:p>
          <a:p>
            <a:pPr>
              <a:spcBef>
                <a:spcPct val="50000"/>
              </a:spcBef>
              <a:buClr>
                <a:srgbClr val="336699"/>
              </a:buClr>
              <a:buSzTx/>
              <a:buFontTx/>
              <a:buAutoNum type="arabicPeriod"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  <a:cs typeface="Tahoma" panose="020B0604030504040204" pitchFamily="34" charset="0"/>
              </a:rPr>
              <a:t>Actualizaciones y difusión </a:t>
            </a:r>
          </a:p>
          <a:p>
            <a:pPr>
              <a:spcBef>
                <a:spcPct val="50000"/>
              </a:spcBef>
              <a:buSzTx/>
              <a:buFontTx/>
              <a:buNone/>
            </a:pPr>
            <a:endParaRPr lang="es-ES" altLang="es-ES" sz="1800" dirty="0">
              <a:solidFill>
                <a:srgbClr val="336699"/>
              </a:solidFill>
              <a:latin typeface="Trebuchet MS" panose="020B0603020202020204" pitchFamily="34" charset="0"/>
              <a:cs typeface="Tahoma" panose="020B0604030504040204" pitchFamily="34" charset="0"/>
            </a:endParaRPr>
          </a:p>
        </p:txBody>
      </p:sp>
      <p:pic>
        <p:nvPicPr>
          <p:cNvPr id="24" name="Picture 4" descr="http://isaacnathan.com/wp-content/uploads/2012/02/important-ico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114" y="3608317"/>
            <a:ext cx="911225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uadroTexto 15"/>
          <p:cNvSpPr txBox="1"/>
          <p:nvPr/>
        </p:nvSpPr>
        <p:spPr>
          <a:xfrm>
            <a:off x="321095" y="89584"/>
            <a:ext cx="8654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Taller: Aplicación práctica de medidas de protección frente a </a:t>
            </a:r>
            <a:r>
              <a:rPr lang="es-ES" sz="2200" b="1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nanomateriales</a:t>
            </a:r>
            <a: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. Proyecto LIFE </a:t>
            </a:r>
            <a:r>
              <a:rPr lang="es-ES" sz="2200" b="1" dirty="0" err="1">
                <a:latin typeface="Microsoft Sans Serif" panose="020B0604020202020204" pitchFamily="34" charset="0"/>
                <a:cs typeface="Microsoft Sans Serif" panose="020B0604020202020204" pitchFamily="34" charset="0"/>
              </a:rPr>
              <a:t>NanoRISK</a:t>
            </a:r>
            <a:br>
              <a:rPr lang="es-E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s-ES" sz="2200" b="1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95" y="6079561"/>
            <a:ext cx="613891" cy="411999"/>
          </a:xfrm>
          <a:prstGeom prst="rect">
            <a:avLst/>
          </a:prstGeom>
        </p:spPr>
      </p:pic>
      <p:pic>
        <p:nvPicPr>
          <p:cNvPr id="18" name="Imagen 17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1038608" y="6037601"/>
            <a:ext cx="3523867" cy="540713"/>
          </a:xfrm>
          <a:prstGeom prst="rect">
            <a:avLst/>
          </a:prstGeom>
        </p:spPr>
      </p:pic>
      <p:pic>
        <p:nvPicPr>
          <p:cNvPr id="20" name="Imagen 19"/>
          <p:cNvPicPr/>
          <p:nvPr/>
        </p:nvPicPr>
        <p:blipFill rotWithShape="1">
          <a:blip r:embed="rId6"/>
          <a:srcRect t="44753"/>
          <a:stretch/>
        </p:blipFill>
        <p:spPr>
          <a:xfrm>
            <a:off x="4740275" y="6024274"/>
            <a:ext cx="3670826" cy="467286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318" y="6078941"/>
            <a:ext cx="2213811" cy="431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45304"/>
      </p:ext>
    </p:extLst>
  </p:cSld>
  <p:clrMapOvr>
    <a:masterClrMapping/>
  </p:clrMapOvr>
  <p:transition>
    <p:split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2.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Descripción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de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contenidos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principales</a:t>
            </a:r>
            <a:endParaRPr lang="en-US" sz="2000" b="1" dirty="0">
              <a:solidFill>
                <a:srgbClr val="FFFFFF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Índice de contenidos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98053" y="1444481"/>
            <a:ext cx="431258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n-U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9. Instruction sheets	</a:t>
            </a:r>
            <a:r>
              <a:rPr lang="en-US" altLang="es-ES" sz="1600" b="0" dirty="0">
                <a:solidFill>
                  <a:srgbClr val="336699"/>
                </a:solidFill>
                <a:latin typeface="Trebuchet MS" panose="020B0603020202020204" pitchFamily="34" charset="0"/>
              </a:rPr>
              <a:t>	</a:t>
            </a: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59413" y="1972357"/>
            <a:ext cx="4620983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sección 9 incluye un conjunto de fichas informativas sobre los distintos medios de protección, incluyendo recomendaciones de uso, mantenimiento y limpieza.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endParaRPr lang="es-ES" altLang="es-ES" sz="1600" b="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/>
          <a:srcRect l="36979" t="13781" r="32741" b="10741"/>
          <a:stretch/>
        </p:blipFill>
        <p:spPr>
          <a:xfrm>
            <a:off x="5233633" y="1107220"/>
            <a:ext cx="3232278" cy="4532012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7"/>
          <a:srcRect l="3762" t="2903" r="3709" b="3907"/>
          <a:stretch/>
        </p:blipFill>
        <p:spPr>
          <a:xfrm>
            <a:off x="3301423" y="3519001"/>
            <a:ext cx="4129052" cy="2339190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281629" y="3104500"/>
            <a:ext cx="2851518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endParaRPr lang="es-ES" altLang="es-ES" sz="1600" b="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Las fichas informativas dan acceso a los videos de apoyo realizados para formar al usuario en el uso adecuado de los medios de protección.</a:t>
            </a:r>
          </a:p>
        </p:txBody>
      </p:sp>
    </p:spTree>
    <p:extLst>
      <p:ext uri="{BB962C8B-B14F-4D97-AF65-F5344CB8AC3E}">
        <p14:creationId xmlns:p14="http://schemas.microsoft.com/office/powerpoint/2010/main" val="1163051836"/>
      </p:ext>
    </p:extLst>
  </p:cSld>
  <p:clrMapOvr>
    <a:masterClrMapping/>
  </p:clrMapOvr>
  <p:transition>
    <p:split dir="in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3.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Actualizaciones</a:t>
            </a:r>
            <a:r>
              <a:rPr lang="en-US" sz="2000" b="1" dirty="0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y </a:t>
            </a:r>
            <a:r>
              <a:rPr lang="en-US" sz="2000" b="1" dirty="0" err="1">
                <a:solidFill>
                  <a:srgbClr val="FFFFFF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difusión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64BA61-79A3-4F94-A403-EF67CE06E429}" type="slidenum">
              <a:rPr kumimoji="0" lang="en-GB" sz="1800" b="0" i="0" u="none" strike="noStrike" kern="0" cap="none" spc="0" normalizeH="0" baseline="0" noProof="0" smtClean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26686D"/>
              </a:buClr>
              <a:buSzPct val="100000"/>
              <a:buFont typeface="Wingdings" panose="05000000000000000000" pitchFamily="2" charset="2"/>
              <a:buNone/>
              <a:tabLst/>
              <a:defRPr/>
            </a:pPr>
            <a:r>
              <a:rPr kumimoji="0" lang="es-ES" altLang="es-ES" sz="1600" b="0" i="0" u="none" strike="noStrike" kern="0" cap="none" spc="0" normalizeH="0" baseline="0" noProof="0" dirty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355600" marR="0" lvl="0" indent="-355600" algn="just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>
                <a:srgbClr val="336699"/>
              </a:buClr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altLang="es-ES" sz="1800" kern="0" dirty="0">
                <a:solidFill>
                  <a:srgbClr val="336699"/>
                </a:solidFill>
                <a:latin typeface="Trebuchet MS" panose="020B0603020202020204" pitchFamily="34" charset="0"/>
              </a:rPr>
              <a:t>Actualizaciones </a:t>
            </a:r>
            <a:endParaRPr kumimoji="0" lang="es-ES" altLang="es-ES" sz="1800" b="1" i="0" u="none" strike="noStrike" kern="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rebuchet MS" panose="020B0603020202020204" pitchFamily="34" charset="0"/>
            </a:endParaRPr>
          </a:p>
        </p:txBody>
      </p:sp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98054" y="1568160"/>
            <a:ext cx="3199890" cy="218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La guía interactiva y videos auto explicativos relativos al uso de medios de protección se publicaran en la página web del proyecto a mas tardar el próximo 29 de septiembre e incluyendo: </a:t>
            </a:r>
          </a:p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endParaRPr lang="es-ES" altLang="es-ES" sz="1600" b="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/>
          <a:srcRect l="24365" t="8342" r="25000" b="15185"/>
          <a:stretch/>
        </p:blipFill>
        <p:spPr>
          <a:xfrm>
            <a:off x="3844676" y="1065835"/>
            <a:ext cx="4974471" cy="4225962"/>
          </a:xfrm>
          <a:prstGeom prst="rect">
            <a:avLst/>
          </a:prstGeom>
        </p:spPr>
      </p:pic>
      <p:pic>
        <p:nvPicPr>
          <p:cNvPr id="27" name="Imagen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6577" y="3866250"/>
            <a:ext cx="1149940" cy="1654915"/>
          </a:xfrm>
          <a:prstGeom prst="rect">
            <a:avLst/>
          </a:prstGeom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75220" y="3540959"/>
            <a:ext cx="358077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endParaRPr lang="es-ES" altLang="es-ES" sz="1600" b="0" dirty="0">
              <a:solidFill>
                <a:schemeClr val="tx1"/>
              </a:solidFill>
              <a:latin typeface="Trebuchet MS" panose="020B0603020202020204" pitchFamily="34" charset="0"/>
            </a:endParaRPr>
          </a:p>
          <a:p>
            <a:pPr marL="261938" indent="-261938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- Nueva versión interactiva de la guía (adobe in-</a:t>
            </a:r>
            <a:r>
              <a:rPr lang="es-ES" altLang="es-ES" sz="1600" b="0" dirty="0" err="1">
                <a:solidFill>
                  <a:schemeClr val="tx1"/>
                </a:solidFill>
                <a:latin typeface="Trebuchet MS" panose="020B0603020202020204" pitchFamily="34" charset="0"/>
              </a:rPr>
              <a:t>design</a:t>
            </a: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)</a:t>
            </a:r>
          </a:p>
          <a:p>
            <a:pPr marL="261938" indent="-261938" algn="just" eaLnBrk="1" hangingPunct="1">
              <a:spcBef>
                <a:spcPct val="50000"/>
              </a:spcBef>
              <a:buClr>
                <a:srgbClr val="336699"/>
              </a:buClr>
              <a:buSzTx/>
              <a:buNone/>
            </a:pPr>
            <a:r>
              <a:rPr lang="es-ES" altLang="es-ES" sz="1600" b="0" dirty="0">
                <a:solidFill>
                  <a:schemeClr val="tx1"/>
                </a:solidFill>
                <a:latin typeface="Trebuchet MS" panose="020B0603020202020204" pitchFamily="34" charset="0"/>
              </a:rPr>
              <a:t>- Librería de medios de protección asociada a la guía (V 2.0)</a:t>
            </a:r>
          </a:p>
        </p:txBody>
      </p:sp>
    </p:spTree>
    <p:extLst>
      <p:ext uri="{BB962C8B-B14F-4D97-AF65-F5344CB8AC3E}">
        <p14:creationId xmlns:p14="http://schemas.microsoft.com/office/powerpoint/2010/main" val="1567668929"/>
      </p:ext>
    </p:extLst>
  </p:cSld>
  <p:clrMapOvr>
    <a:masterClrMapping/>
  </p:clrMapOvr>
  <p:transition>
    <p:split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-160915" y="330253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034" y="6273761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23 Rectángulo"/>
          <p:cNvSpPr>
            <a:spLocks noChangeArrowheads="1"/>
          </p:cNvSpPr>
          <p:nvPr/>
        </p:nvSpPr>
        <p:spPr bwMode="auto">
          <a:xfrm>
            <a:off x="3334902" y="6276112"/>
            <a:ext cx="4756588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es-ES" sz="1000" b="0" dirty="0" err="1">
                <a:solidFill>
                  <a:srgbClr val="000000"/>
                </a:solidFill>
                <a:latin typeface="Trebuchet MS" panose="020B0603020202020204" pitchFamily="34" charset="0"/>
              </a:rPr>
              <a:t>NanoRISK</a:t>
            </a:r>
            <a:r>
              <a:rPr lang="en-US" altLang="es-ES" sz="1000" b="0" dirty="0">
                <a:solidFill>
                  <a:srgbClr val="000000"/>
                </a:solidFill>
                <a:latin typeface="Trebuchet MS" panose="020B0603020202020204" pitchFamily="34" charset="0"/>
              </a:rPr>
              <a:t> is partly funded by the European Commission Life+ with grant agreement LIFE12 ENV/ES/178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22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20" name="Rectangle 2"/>
          <p:cNvSpPr>
            <a:spLocks noChangeArrowheads="1"/>
          </p:cNvSpPr>
          <p:nvPr/>
        </p:nvSpPr>
        <p:spPr bwMode="auto">
          <a:xfrm>
            <a:off x="289454" y="872624"/>
            <a:ext cx="8968926" cy="418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99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266700" indent="-266700" eaLnBrk="1" hangingPunct="1">
              <a:lnSpc>
                <a:spcPct val="150000"/>
              </a:lnSpc>
              <a:spcBef>
                <a:spcPct val="50000"/>
              </a:spcBef>
              <a:spcAft>
                <a:spcPts val="1200"/>
              </a:spcAft>
              <a:buClrTx/>
              <a:buSzTx/>
            </a:pPr>
            <a:r>
              <a:rPr lang="es-ES" altLang="es-ES" sz="1600" dirty="0">
                <a:solidFill>
                  <a:srgbClr val="336699"/>
                </a:solidFill>
                <a:latin typeface="Trebuchet MS" panose="020B0603020202020204" pitchFamily="34" charset="0"/>
              </a:rPr>
              <a:t> </a:t>
            </a:r>
            <a:r>
              <a:rPr lang="es-ES" altLang="es-ES" sz="1600" dirty="0" err="1">
                <a:solidFill>
                  <a:srgbClr val="336699"/>
                </a:solidFill>
                <a:latin typeface="Trebuchet MS" panose="020B0603020202020204" pitchFamily="34" charset="0"/>
              </a:rPr>
              <a:t>Acknowledgements</a:t>
            </a:r>
            <a:endParaRPr lang="es-ES" altLang="es-ES" sz="1600" dirty="0">
              <a:solidFill>
                <a:srgbClr val="336699"/>
              </a:solidFill>
              <a:latin typeface="Trebuchet MS" panose="020B0603020202020204" pitchFamily="34" charset="0"/>
            </a:endParaRPr>
          </a:p>
        </p:txBody>
      </p:sp>
      <p:pic>
        <p:nvPicPr>
          <p:cNvPr id="15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30"/>
          <a:stretch/>
        </p:blipFill>
        <p:spPr bwMode="auto">
          <a:xfrm>
            <a:off x="764864" y="1431892"/>
            <a:ext cx="3293728" cy="313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CuadroTexto 22"/>
          <p:cNvSpPr txBox="1"/>
          <p:nvPr/>
        </p:nvSpPr>
        <p:spPr>
          <a:xfrm>
            <a:off x="282657" y="74360"/>
            <a:ext cx="8654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Join Workshop on Risk Assessment and Risk Management strategies applied to Nanomaterials</a:t>
            </a:r>
            <a:br>
              <a:rPr lang="en-GB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n-GB" sz="2200" b="1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pic>
        <p:nvPicPr>
          <p:cNvPr id="1026" name="Picture 2" descr="http://www.aepsal.com/wp-content/uploads/2015/05/INSHT-banner-e143230122887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" y="4948600"/>
            <a:ext cx="3020142" cy="60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149" y="4570379"/>
            <a:ext cx="1712988" cy="124803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Imagen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674" y="1413442"/>
            <a:ext cx="3156745" cy="2369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Imagen 25" descr="Resultado de imagen de nanorisk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1" b="40348"/>
          <a:stretch/>
        </p:blipFill>
        <p:spPr bwMode="auto">
          <a:xfrm>
            <a:off x="676692" y="6212753"/>
            <a:ext cx="1720280" cy="46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1396881"/>
      </p:ext>
    </p:extLst>
  </p:cSld>
  <p:clrMapOvr>
    <a:masterClrMapping/>
  </p:clrMapOvr>
  <p:transition>
    <p:split dir="in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s-ES"/>
          </a:p>
        </p:txBody>
      </p:sp>
      <p:sp>
        <p:nvSpPr>
          <p:cNvPr id="21" name="Round Same Side Corner Rectangle 25"/>
          <p:cNvSpPr/>
          <p:nvPr/>
        </p:nvSpPr>
        <p:spPr>
          <a:xfrm>
            <a:off x="282657" y="1033627"/>
            <a:ext cx="8578683" cy="4718555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142" y="6070805"/>
            <a:ext cx="651010" cy="4743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CuadroTexto 36"/>
          <p:cNvSpPr txBox="1"/>
          <p:nvPr/>
        </p:nvSpPr>
        <p:spPr>
          <a:xfrm>
            <a:off x="321095" y="89584"/>
            <a:ext cx="865462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  <a:t>Join Workshop on Risk Assessment and Risk Management strategies applied to Nanomaterials</a:t>
            </a:r>
            <a:br>
              <a:rPr lang="en-GB" sz="2200" b="1" dirty="0">
                <a:latin typeface="Microsoft Sans Serif" panose="020B0604020202020204" pitchFamily="34" charset="0"/>
                <a:cs typeface="Microsoft Sans Serif" panose="020B0604020202020204" pitchFamily="34" charset="0"/>
              </a:rPr>
            </a:br>
            <a:endParaRPr lang="en-GB" sz="2200" b="1" dirty="0"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39" name="CuadroTexto 38"/>
          <p:cNvSpPr txBox="1"/>
          <p:nvPr/>
        </p:nvSpPr>
        <p:spPr>
          <a:xfrm>
            <a:off x="572181" y="3841060"/>
            <a:ext cx="56074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Carlos Fito López - ITENE </a:t>
            </a:r>
          </a:p>
          <a:p>
            <a:pPr algn="just"/>
            <a:r>
              <a:rPr lang="es-ES" sz="1600" b="1" dirty="0">
                <a:solidFill>
                  <a:srgbClr val="000000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Coordinador del proyecto  </a:t>
            </a:r>
          </a:p>
          <a:p>
            <a:pPr algn="just"/>
            <a:r>
              <a:rPr lang="es-ES" sz="1600" b="1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cfito@itene.com</a:t>
            </a:r>
          </a:p>
          <a:p>
            <a:pPr algn="just"/>
            <a:endParaRPr lang="es-ES" sz="1600" b="1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just"/>
            <a:endParaRPr lang="es-ES" sz="1600" b="1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  <a:p>
            <a:pPr algn="just"/>
            <a:endParaRPr lang="es-ES" sz="1600" b="1" dirty="0">
              <a:solidFill>
                <a:srgbClr val="000000"/>
              </a:solidFill>
              <a:latin typeface="Microsoft Sans Serif" panose="020B0604020202020204" pitchFamily="34" charset="0"/>
              <a:cs typeface="Microsoft Sans Serif" panose="020B0604020202020204" pitchFamily="34" charset="0"/>
            </a:endParaRPr>
          </a:p>
        </p:txBody>
      </p:sp>
      <p:sp>
        <p:nvSpPr>
          <p:cNvPr id="17" name="Rectangle 3" descr="Rectangle: Click to edit Master text styles&#10;Second level&#10;Third level&#10;Fourth level&#10;Fifth level"/>
          <p:cNvSpPr txBox="1">
            <a:spLocks noChangeArrowheads="1"/>
          </p:cNvSpPr>
          <p:nvPr/>
        </p:nvSpPr>
        <p:spPr bwMode="auto">
          <a:xfrm>
            <a:off x="1947661" y="1413667"/>
            <a:ext cx="5400223" cy="251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 b="1" u="sng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000" b="1" u="sng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000" b="1" u="sng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000" b="1" u="sng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000" b="1" u="sng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u="sng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u="sng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u="sng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 b="1" u="sng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marL="180975" indent="-180975" algn="ctr" defTabSz="914400" eaLnBrk="1" hangingPunct="1">
              <a:spcBef>
                <a:spcPct val="20000"/>
              </a:spcBef>
              <a:buClr>
                <a:srgbClr val="26686D"/>
              </a:buClr>
              <a:buSzPct val="80000"/>
              <a:buFont typeface="Wingdings" pitchFamily="2" charset="2"/>
              <a:buNone/>
            </a:pPr>
            <a:r>
              <a:rPr lang="en-GB" sz="4400" u="none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¡</a:t>
            </a:r>
            <a:r>
              <a:rPr lang="en-GB" sz="4400" u="none" dirty="0" err="1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Gracias</a:t>
            </a:r>
            <a:r>
              <a:rPr lang="en-GB" sz="4400" u="none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</a:t>
            </a:r>
            <a:r>
              <a:rPr lang="en-GB" sz="4400" u="none" dirty="0" err="1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por</a:t>
            </a:r>
            <a:r>
              <a:rPr lang="en-GB" sz="4400" u="none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 la </a:t>
            </a:r>
            <a:r>
              <a:rPr lang="en-GB" sz="4400" u="none" dirty="0" err="1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atención</a:t>
            </a:r>
            <a:r>
              <a:rPr lang="en-GB" sz="4400" u="none" dirty="0">
                <a:solidFill>
                  <a:srgbClr val="336699"/>
                </a:solidFill>
                <a:latin typeface="Microsoft Sans Serif" panose="020B0604020202020204" pitchFamily="34" charset="0"/>
                <a:cs typeface="Microsoft Sans Serif" panose="020B0604020202020204" pitchFamily="34" charset="0"/>
              </a:rPr>
              <a:t>!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57" y="6078314"/>
            <a:ext cx="613891" cy="411999"/>
          </a:xfrm>
          <a:prstGeom prst="rect">
            <a:avLst/>
          </a:prstGeom>
        </p:spPr>
      </p:pic>
      <p:pic>
        <p:nvPicPr>
          <p:cNvPr id="18" name="Imagen 17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1000170" y="6036354"/>
            <a:ext cx="3523867" cy="540713"/>
          </a:xfrm>
          <a:prstGeom prst="rect">
            <a:avLst/>
          </a:prstGeom>
        </p:spPr>
      </p:pic>
      <p:pic>
        <p:nvPicPr>
          <p:cNvPr id="20" name="Imagen 19"/>
          <p:cNvPicPr/>
          <p:nvPr/>
        </p:nvPicPr>
        <p:blipFill rotWithShape="1">
          <a:blip r:embed="rId5"/>
          <a:srcRect t="44753"/>
          <a:stretch/>
        </p:blipFill>
        <p:spPr>
          <a:xfrm>
            <a:off x="4701837" y="6023027"/>
            <a:ext cx="3670826" cy="467286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880" y="6077694"/>
            <a:ext cx="2213811" cy="431661"/>
          </a:xfrm>
          <a:prstGeom prst="rect">
            <a:avLst/>
          </a:prstGeom>
        </p:spPr>
      </p:pic>
      <p:pic>
        <p:nvPicPr>
          <p:cNvPr id="28" name="Imagen 27" descr="Resultado de imagen de nanorisk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1" b="25868"/>
          <a:stretch/>
        </p:blipFill>
        <p:spPr bwMode="auto">
          <a:xfrm>
            <a:off x="5038814" y="3530017"/>
            <a:ext cx="3477833" cy="142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1769939"/>
      </p:ext>
    </p:extLst>
  </p:cSld>
  <p:clrMapOvr>
    <a:masterClrMapping/>
  </p:clrMapOvr>
  <p:transition>
    <p:split dir="in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3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7239"/>
            <a:ext cx="852109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La guía técnica o manual técnico desarrollado en el marco del proyecto pretende a ayudar a fabricantes y usuarios de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nanomateriales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(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ENMs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) en la selección de medidas de gestión de riesgo que garanticen la seguridad y salud de trabajadores expuestos.  </a:t>
            </a:r>
          </a:p>
          <a:p>
            <a:pPr algn="just" eaLnBrk="1" hangingPunct="1">
              <a:spcBef>
                <a:spcPts val="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ts val="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Los destinatarios principales de la guía incluyen: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465898" y="2876000"/>
            <a:ext cx="5604436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Técnicos de prevención de pequeñas y medianas empresas, grandes empresas y/o centros de investigación.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Personal de laboratorio y trabajadores en empresas que manipulen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nanomateriales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como tales, en mezcla o como parte de un articulo.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Expertos en materia preventiva en centros públicos  y asociaciones dirigidas a la prevención de la seguridad y salud en el trabajo.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Autoridades competentes y organismos internacionales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</p:txBody>
      </p:sp>
      <p:pic>
        <p:nvPicPr>
          <p:cNvPr id="33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98" y="2924288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98" y="3753144"/>
            <a:ext cx="242887" cy="24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Objetivos y principales destinatarios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98" y="4643429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/>
          <a:srcRect l="25142" t="11938" r="41826" b="4534"/>
          <a:stretch/>
        </p:blipFill>
        <p:spPr>
          <a:xfrm>
            <a:off x="6412441" y="2497555"/>
            <a:ext cx="2221174" cy="3159461"/>
          </a:xfrm>
          <a:prstGeom prst="rect">
            <a:avLst/>
          </a:prstGeom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7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7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pic>
        <p:nvPicPr>
          <p:cNvPr id="25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0" y="5463632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2474911"/>
      </p:ext>
    </p:extLst>
  </p:cSld>
  <p:clrMapOvr>
    <a:masterClrMapping/>
  </p:clrMapOvr>
  <p:transition>
    <p:split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4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311451" y="1376505"/>
            <a:ext cx="85210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Los contenidos de la guía se orientan principalmente en la selección de sistemas de ventilación y contención “</a:t>
            </a:r>
            <a:r>
              <a:rPr lang="es-ES" altLang="es-ES" sz="1600" dirty="0">
                <a:solidFill>
                  <a:srgbClr val="080808"/>
                </a:solidFill>
                <a:latin typeface="Trebuchet MS" panose="020B0603020202020204" pitchFamily="34" charset="0"/>
              </a:rPr>
              <a:t>medios técnicos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” y equipos de protección individual (</a:t>
            </a:r>
            <a:r>
              <a:rPr lang="es-ES" altLang="es-ES" sz="1600" dirty="0" err="1">
                <a:solidFill>
                  <a:srgbClr val="080808"/>
                </a:solidFill>
                <a:latin typeface="Trebuchet MS" panose="020B0603020202020204" pitchFamily="34" charset="0"/>
              </a:rPr>
              <a:t>EPIs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), incluyendo equipos de respiratoria, dérmica (guantes y ropa de protección) y ocular.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81178" y="3357645"/>
            <a:ext cx="560443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Información relativa a la eficacia de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EPIs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y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LEVs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.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Inventario de medidas recomendadas organizadas por actividad y tipología de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ENMs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Información relativa a protocolos de estudio de la eficacia de medios de protección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Diagramas de decisión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Información relativa a vigilancia de la salud 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Alcance y contenidos de la guía técnica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78" y="3815328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6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pic>
        <p:nvPicPr>
          <p:cNvPr id="25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" y="4186888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298053" y="2213480"/>
            <a:ext cx="560443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Se incluyen además </a:t>
            </a:r>
            <a:r>
              <a:rPr lang="es-ES" altLang="es-ES" sz="1600" dirty="0">
                <a:solidFill>
                  <a:srgbClr val="080808"/>
                </a:solidFill>
                <a:latin typeface="Trebuchet MS" panose="020B0603020202020204" pitchFamily="34" charset="0"/>
              </a:rPr>
              <a:t>medidas organizativas 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y </a:t>
            </a:r>
            <a:r>
              <a:rPr lang="es-ES" altLang="es-ES" sz="1600" dirty="0">
                <a:solidFill>
                  <a:srgbClr val="080808"/>
                </a:solidFill>
                <a:latin typeface="Trebuchet MS" panose="020B0603020202020204" pitchFamily="34" charset="0"/>
              </a:rPr>
              <a:t>buenas prácticas 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dirigidas a limitar la exposición en el lugar de trabajo, así como tecnologías de control orientadas a la reducción de emisiones de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NMs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al medio ambiente. 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298053" y="3325918"/>
            <a:ext cx="560443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Los contenidos principales incluyen: </a:t>
            </a:r>
          </a:p>
        </p:txBody>
      </p:sp>
      <p:pic>
        <p:nvPicPr>
          <p:cNvPr id="2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1" y="4753959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Imagen 28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519" y="2541143"/>
            <a:ext cx="2354423" cy="3170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1" y="5306472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" y="5711972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355687"/>
      </p:ext>
    </p:extLst>
  </p:cSld>
  <p:clrMapOvr>
    <a:masterClrMapping/>
  </p:clrMapOvr>
  <p:transition>
    <p:split dir="in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5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50552" y="1136850"/>
            <a:ext cx="828306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Las principales  actividades estudiadas en el marco del proyecto e incluidas en la guía abarcan un conjunto de 14 procesos y 3 grandes familias de </a:t>
            </a:r>
            <a:r>
              <a:rPr lang="es-ES" altLang="es-ES" sz="1600" b="0" dirty="0" err="1">
                <a:solidFill>
                  <a:srgbClr val="080808"/>
                </a:solidFill>
                <a:latin typeface="Trebuchet MS" panose="020B0603020202020204" pitchFamily="34" charset="0"/>
              </a:rPr>
              <a:t>nanomateriales</a:t>
            </a: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Alcance y contenidos de la guía técnica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54" y="1556894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6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883481"/>
              </p:ext>
            </p:extLst>
          </p:nvPr>
        </p:nvGraphicFramePr>
        <p:xfrm>
          <a:off x="593454" y="2267791"/>
          <a:ext cx="5498253" cy="367085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695057">
                  <a:extLst>
                    <a:ext uri="{9D8B030D-6E8A-4147-A177-3AD203B41FA5}">
                      <a16:colId xmlns:a16="http://schemas.microsoft.com/office/drawing/2014/main" val="141565008"/>
                    </a:ext>
                  </a:extLst>
                </a:gridCol>
                <a:gridCol w="2803196">
                  <a:extLst>
                    <a:ext uri="{9D8B030D-6E8A-4147-A177-3AD203B41FA5}">
                      <a16:colId xmlns:a16="http://schemas.microsoft.com/office/drawing/2014/main" val="2322589270"/>
                    </a:ext>
                  </a:extLst>
                </a:gridCol>
              </a:tblGrid>
              <a:tr h="177760">
                <a:tc>
                  <a:txBody>
                    <a:bodyPr/>
                    <a:lstStyle/>
                    <a:p>
                      <a:r>
                        <a:rPr lang="es-ES" sz="1400" dirty="0"/>
                        <a:t>Procesos</a:t>
                      </a:r>
                    </a:p>
                  </a:txBody>
                  <a:tcPr>
                    <a:solidFill>
                      <a:srgbClr val="33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/>
                    </a:p>
                  </a:txBody>
                  <a:tcPr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607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Material </a:t>
                      </a:r>
                      <a:r>
                        <a:rPr lang="es-ES" sz="1400" dirty="0" err="1"/>
                        <a:t>Unpacking</a:t>
                      </a:r>
                      <a:endParaRPr lang="es-ES" sz="1400" dirty="0"/>
                    </a:p>
                    <a:p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Dry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Powder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Mixing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Dry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Powder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497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dirty="0"/>
                        <a:t>Material </a:t>
                      </a:r>
                      <a:r>
                        <a:rPr lang="es-ES" sz="1400" dirty="0" err="1"/>
                        <a:t>Unpacking</a:t>
                      </a:r>
                      <a:r>
                        <a:rPr lang="es-ES" sz="1400" baseline="0" dirty="0"/>
                        <a:t>  </a:t>
                      </a:r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Liquid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dispersions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Mixing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Liquid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dispersions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6010813"/>
                  </a:ext>
                </a:extLst>
              </a:tr>
              <a:tr h="361843">
                <a:tc>
                  <a:txBody>
                    <a:bodyPr/>
                    <a:lstStyle/>
                    <a:p>
                      <a:r>
                        <a:rPr lang="es-ES" sz="1400" dirty="0"/>
                        <a:t>Material </a:t>
                      </a:r>
                      <a:r>
                        <a:rPr lang="es-ES" sz="1400" dirty="0" err="1"/>
                        <a:t>Unpacking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Dry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Powder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Production</a:t>
                      </a:r>
                      <a:r>
                        <a:rPr lang="en-US" sz="1400" baseline="0" dirty="0"/>
                        <a:t> </a:t>
                      </a:r>
                      <a:r>
                        <a:rPr lang="en-US" sz="1400" dirty="0"/>
                        <a:t>(physical and chemical</a:t>
                      </a:r>
                    </a:p>
                    <a:p>
                      <a:r>
                        <a:rPr lang="en-US" sz="1400" dirty="0"/>
                        <a:t>synthesis)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6197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dirty="0" err="1"/>
                        <a:t>Weighing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Dry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Powder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Packing</a:t>
                      </a:r>
                      <a:r>
                        <a:rPr lang="es-ES" sz="1400" dirty="0"/>
                        <a:t> /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bag </a:t>
                      </a:r>
                      <a:r>
                        <a:rPr lang="es-ES" sz="1400" dirty="0" err="1"/>
                        <a:t>filling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lab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scale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7396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dirty="0" err="1"/>
                        <a:t>Weighing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Liquid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dispersions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Packing / bag filling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4833016"/>
                  </a:ext>
                </a:extLst>
              </a:tr>
              <a:tr h="338375">
                <a:tc>
                  <a:txBody>
                    <a:bodyPr/>
                    <a:lstStyle/>
                    <a:p>
                      <a:r>
                        <a:rPr lang="es-ES" sz="1400" dirty="0" err="1"/>
                        <a:t>Transferring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Spraying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599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 dirty="0" err="1"/>
                        <a:t>Sonicating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Machining</a:t>
                      </a:r>
                      <a:r>
                        <a:rPr lang="es-ES" sz="1400" baseline="0" dirty="0"/>
                        <a:t> </a:t>
                      </a:r>
                      <a:r>
                        <a:rPr lang="es-ES" sz="1400" dirty="0"/>
                        <a:t>(</a:t>
                      </a:r>
                      <a:r>
                        <a:rPr lang="es-ES" sz="1400" dirty="0" err="1"/>
                        <a:t>sawing</a:t>
                      </a:r>
                      <a:r>
                        <a:rPr lang="es-ES" sz="1400" dirty="0"/>
                        <a:t> , </a:t>
                      </a:r>
                      <a:r>
                        <a:rPr lang="es-ES" sz="1400" dirty="0" err="1"/>
                        <a:t>grinding</a:t>
                      </a:r>
                      <a:r>
                        <a:rPr lang="es-ES" sz="1400" dirty="0"/>
                        <a:t>, </a:t>
                      </a:r>
                      <a:r>
                        <a:rPr lang="es-ES" sz="1400" dirty="0" err="1"/>
                        <a:t>etc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5298451"/>
                  </a:ext>
                </a:extLst>
              </a:tr>
            </a:tbl>
          </a:graphicData>
        </a:graphic>
      </p:graphicFrame>
      <p:pic>
        <p:nvPicPr>
          <p:cNvPr id="35" name="Imagen 34" descr="C:\Users\cfito\AppData\Local\Microsoft\Windows\INetCache\Content.Word\IMG_0958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09"/>
          <a:stretch/>
        </p:blipFill>
        <p:spPr bwMode="auto">
          <a:xfrm>
            <a:off x="6334609" y="2515061"/>
            <a:ext cx="2302261" cy="28260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8113832"/>
      </p:ext>
    </p:extLst>
  </p:cSld>
  <p:clrMapOvr>
    <a:masterClrMapping/>
  </p:clrMapOvr>
  <p:transition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6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50552" y="1136850"/>
            <a:ext cx="5831307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Las medidas técnicas incluyen un sub-conjunto de 11 sistemas utilizados habitualmente en laboratorios y centros de trabajo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Alcance y contenidos de la guía técnica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54" y="1556894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6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309747"/>
              </p:ext>
            </p:extLst>
          </p:nvPr>
        </p:nvGraphicFramePr>
        <p:xfrm>
          <a:off x="472804" y="2481188"/>
          <a:ext cx="4794655" cy="313014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94655">
                  <a:extLst>
                    <a:ext uri="{9D8B030D-6E8A-4147-A177-3AD203B41FA5}">
                      <a16:colId xmlns:a16="http://schemas.microsoft.com/office/drawing/2014/main" val="141565008"/>
                    </a:ext>
                  </a:extLst>
                </a:gridCol>
              </a:tblGrid>
              <a:tr h="328961">
                <a:tc>
                  <a:txBody>
                    <a:bodyPr/>
                    <a:lstStyle/>
                    <a:p>
                      <a:r>
                        <a:rPr lang="es-ES" sz="1400" dirty="0"/>
                        <a:t>Medios</a:t>
                      </a:r>
                      <a:r>
                        <a:rPr lang="es-ES" sz="1400" baseline="0" dirty="0"/>
                        <a:t> técnicos </a:t>
                      </a:r>
                      <a:endParaRPr lang="es-ES" sz="1400" dirty="0"/>
                    </a:p>
                  </a:txBody>
                  <a:tcPr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607216"/>
                  </a:ext>
                </a:extLst>
              </a:tr>
              <a:tr h="1940868">
                <a:tc>
                  <a:txBody>
                    <a:bodyPr/>
                    <a:lstStyle/>
                    <a:p>
                      <a:r>
                        <a:rPr lang="es-ES" sz="1400" dirty="0"/>
                        <a:t>Laboratory fume </a:t>
                      </a:r>
                      <a:r>
                        <a:rPr lang="es-ES" sz="1400" dirty="0" err="1"/>
                        <a:t>hood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or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cupboard</a:t>
                      </a:r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/>
                        <a:t>Local </a:t>
                      </a:r>
                      <a:r>
                        <a:rPr lang="es-ES" sz="1400" dirty="0" err="1"/>
                        <a:t>exhaust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enclosure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Glove</a:t>
                      </a:r>
                      <a:r>
                        <a:rPr lang="es-ES" sz="1400" dirty="0"/>
                        <a:t> Box)</a:t>
                      </a:r>
                    </a:p>
                    <a:p>
                      <a:r>
                        <a:rPr lang="es-ES" sz="1400" dirty="0" err="1"/>
                        <a:t>Receiving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hood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hot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process</a:t>
                      </a:r>
                      <a:r>
                        <a:rPr lang="es-ES" sz="1400" dirty="0"/>
                        <a:t>)  	</a:t>
                      </a:r>
                    </a:p>
                    <a:p>
                      <a:r>
                        <a:rPr lang="es-ES" sz="1400" dirty="0" err="1"/>
                        <a:t>Movable</a:t>
                      </a:r>
                      <a:r>
                        <a:rPr lang="es-ES" sz="1400" dirty="0"/>
                        <a:t> LEV </a:t>
                      </a:r>
                      <a:r>
                        <a:rPr lang="es-ES" sz="1400" dirty="0" err="1"/>
                        <a:t>systems</a:t>
                      </a:r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 err="1"/>
                        <a:t>Walk</a:t>
                      </a:r>
                      <a:r>
                        <a:rPr lang="es-ES" sz="1400" dirty="0"/>
                        <a:t>-in </a:t>
                      </a:r>
                      <a:r>
                        <a:rPr lang="es-ES" sz="1400" dirty="0" err="1"/>
                        <a:t>hood</a:t>
                      </a:r>
                      <a:r>
                        <a:rPr lang="es-ES" sz="1400" dirty="0"/>
                        <a:t> / </a:t>
                      </a:r>
                      <a:r>
                        <a:rPr lang="es-ES" sz="1400" dirty="0" err="1"/>
                        <a:t>booth</a:t>
                      </a:r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/>
                        <a:t>HEPA </a:t>
                      </a:r>
                      <a:r>
                        <a:rPr lang="es-ES" sz="1400" dirty="0" err="1"/>
                        <a:t>filtered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down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flow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booth</a:t>
                      </a:r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 err="1"/>
                        <a:t>Ventilated</a:t>
                      </a:r>
                      <a:r>
                        <a:rPr lang="es-ES" sz="1400" dirty="0"/>
                        <a:t> collar-</a:t>
                      </a:r>
                      <a:r>
                        <a:rPr lang="es-ES" sz="1400" dirty="0" err="1"/>
                        <a:t>type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exhaust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hoods</a:t>
                      </a:r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/>
                        <a:t>HEPA </a:t>
                      </a:r>
                      <a:r>
                        <a:rPr lang="es-ES" sz="1400" dirty="0" err="1"/>
                        <a:t>filtered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down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flow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rooms</a:t>
                      </a:r>
                      <a:r>
                        <a:rPr lang="es-ES" sz="1400" dirty="0"/>
                        <a:t>	 </a:t>
                      </a:r>
                    </a:p>
                    <a:p>
                      <a:r>
                        <a:rPr lang="es-ES" sz="1400" dirty="0"/>
                        <a:t>Custom-fabricated </a:t>
                      </a:r>
                      <a:r>
                        <a:rPr lang="es-ES" sz="1400" dirty="0" err="1"/>
                        <a:t>enclosures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fully</a:t>
                      </a:r>
                      <a:r>
                        <a:rPr lang="es-ES" sz="1400" dirty="0"/>
                        <a:t> – </a:t>
                      </a:r>
                      <a:r>
                        <a:rPr lang="es-ES" sz="1400" dirty="0" err="1"/>
                        <a:t>partial</a:t>
                      </a:r>
                      <a:r>
                        <a:rPr lang="es-ES" sz="1400" dirty="0"/>
                        <a:t>)	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497860"/>
                  </a:ext>
                </a:extLst>
              </a:tr>
              <a:tr h="789506">
                <a:tc>
                  <a:txBody>
                    <a:bodyPr/>
                    <a:lstStyle/>
                    <a:p>
                      <a:r>
                        <a:rPr lang="es-ES" sz="1400" dirty="0"/>
                        <a:t>	</a:t>
                      </a:r>
                    </a:p>
                    <a:p>
                      <a:r>
                        <a:rPr lang="es-ES" sz="1400" dirty="0" err="1"/>
                        <a:t>Continuous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liner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product</a:t>
                      </a:r>
                      <a:r>
                        <a:rPr lang="es-ES" sz="1400" dirty="0"/>
                        <a:t> off-</a:t>
                      </a:r>
                      <a:r>
                        <a:rPr lang="es-ES" sz="1400" dirty="0" err="1"/>
                        <a:t>loading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system</a:t>
                      </a:r>
                      <a:r>
                        <a:rPr lang="es-ES" sz="1400" dirty="0"/>
                        <a:t> *	</a:t>
                      </a:r>
                    </a:p>
                    <a:p>
                      <a:r>
                        <a:rPr lang="es-ES" sz="1400" dirty="0" err="1"/>
                        <a:t>Inflatable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seals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591230"/>
                  </a:ext>
                </a:extLst>
              </a:tr>
            </a:tbl>
          </a:graphicData>
        </a:graphic>
      </p:graphicFrame>
      <p:pic>
        <p:nvPicPr>
          <p:cNvPr id="20" name="Imagen 19"/>
          <p:cNvPicPr/>
          <p:nvPr/>
        </p:nvPicPr>
        <p:blipFill>
          <a:blip r:embed="rId7"/>
          <a:stretch>
            <a:fillRect/>
          </a:stretch>
        </p:blipFill>
        <p:spPr>
          <a:xfrm>
            <a:off x="5955175" y="1109895"/>
            <a:ext cx="2474595" cy="4456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087398"/>
      </p:ext>
    </p:extLst>
  </p:cSld>
  <p:clrMapOvr>
    <a:masterClrMapping/>
  </p:clrMapOvr>
  <p:transition>
    <p:split dir="in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807447" cy="5257800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7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50553" y="1136850"/>
            <a:ext cx="521524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Los equipos de protección seleccionados abarcan un conjunto de 8 elementos principales </a:t>
            </a: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Alcance y contenidos de la guía técnica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54" y="1556894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6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6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798635"/>
              </p:ext>
            </p:extLst>
          </p:nvPr>
        </p:nvGraphicFramePr>
        <p:xfrm>
          <a:off x="533080" y="2388842"/>
          <a:ext cx="4794655" cy="297129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94655">
                  <a:extLst>
                    <a:ext uri="{9D8B030D-6E8A-4147-A177-3AD203B41FA5}">
                      <a16:colId xmlns:a16="http://schemas.microsoft.com/office/drawing/2014/main" val="141565008"/>
                    </a:ext>
                  </a:extLst>
                </a:gridCol>
              </a:tblGrid>
              <a:tr h="328961">
                <a:tc>
                  <a:txBody>
                    <a:bodyPr/>
                    <a:lstStyle/>
                    <a:p>
                      <a:r>
                        <a:rPr lang="es-ES" sz="1400" dirty="0"/>
                        <a:t>Medios</a:t>
                      </a:r>
                      <a:r>
                        <a:rPr lang="es-ES" sz="1400" baseline="0" dirty="0"/>
                        <a:t> técnicos </a:t>
                      </a:r>
                      <a:endParaRPr lang="es-ES" sz="1400" dirty="0"/>
                    </a:p>
                  </a:txBody>
                  <a:tcPr>
                    <a:solidFill>
                      <a:srgbClr val="33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9607216"/>
                  </a:ext>
                </a:extLst>
              </a:tr>
              <a:tr h="1169423">
                <a:tc>
                  <a:txBody>
                    <a:bodyPr/>
                    <a:lstStyle/>
                    <a:p>
                      <a:r>
                        <a:rPr lang="es-ES" sz="1400" dirty="0"/>
                        <a:t>FFR- </a:t>
                      </a:r>
                      <a:r>
                        <a:rPr lang="es-ES" sz="1400" dirty="0" err="1"/>
                        <a:t>Particulate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Filtering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Face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piece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Respirators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Filtering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half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mask</a:t>
                      </a:r>
                      <a:r>
                        <a:rPr lang="es-ES" sz="1400" dirty="0"/>
                        <a:t>)</a:t>
                      </a:r>
                    </a:p>
                    <a:p>
                      <a:r>
                        <a:rPr lang="es-ES" sz="1400" dirty="0" err="1"/>
                        <a:t>Half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Mask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Respirators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Filters</a:t>
                      </a:r>
                      <a:r>
                        <a:rPr lang="es-ES" sz="1400" dirty="0"/>
                        <a:t>: P1/P2/P3)</a:t>
                      </a:r>
                    </a:p>
                    <a:p>
                      <a:r>
                        <a:rPr lang="es-ES" sz="1400" dirty="0"/>
                        <a:t>Full </a:t>
                      </a:r>
                      <a:r>
                        <a:rPr lang="es-ES" sz="1400" dirty="0" err="1"/>
                        <a:t>Face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Masks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Filters</a:t>
                      </a:r>
                      <a:r>
                        <a:rPr lang="es-ES" sz="1400" dirty="0"/>
                        <a:t>: P1/P2/P3)</a:t>
                      </a:r>
                    </a:p>
                    <a:p>
                      <a:r>
                        <a:rPr lang="es-ES" sz="1400" dirty="0" err="1"/>
                        <a:t>Particulate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filters</a:t>
                      </a:r>
                      <a:r>
                        <a:rPr lang="es-ES" sz="1400" dirty="0"/>
                        <a:t> (</a:t>
                      </a:r>
                      <a:r>
                        <a:rPr lang="es-ES" sz="1400" dirty="0" err="1"/>
                        <a:t>Cartridges</a:t>
                      </a:r>
                      <a:r>
                        <a:rPr lang="es-ES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497860"/>
                  </a:ext>
                </a:extLst>
              </a:tr>
              <a:tr h="528034">
                <a:tc>
                  <a:txBody>
                    <a:bodyPr/>
                    <a:lstStyle/>
                    <a:p>
                      <a:r>
                        <a:rPr lang="es-ES" sz="1400" dirty="0"/>
                        <a:t>Single-use </a:t>
                      </a:r>
                      <a:r>
                        <a:rPr lang="es-ES" sz="1400" dirty="0" err="1"/>
                        <a:t>chemical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protective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gloves</a:t>
                      </a:r>
                      <a:r>
                        <a:rPr lang="es-ES" sz="1400" baseline="0" dirty="0"/>
                        <a:t> (</a:t>
                      </a:r>
                      <a:r>
                        <a:rPr lang="es-ES" sz="1400" dirty="0" err="1"/>
                        <a:t>Nitrile</a:t>
                      </a:r>
                      <a:r>
                        <a:rPr lang="es-ES" sz="1400" dirty="0"/>
                        <a:t> / </a:t>
                      </a:r>
                      <a:r>
                        <a:rPr lang="es-ES" sz="1400" dirty="0" err="1"/>
                        <a:t>Latex</a:t>
                      </a:r>
                      <a:r>
                        <a:rPr lang="es-ES" sz="1400" dirty="0"/>
                        <a:t> / </a:t>
                      </a:r>
                      <a:r>
                        <a:rPr lang="es-ES" sz="1400" dirty="0" err="1"/>
                        <a:t>Butyl</a:t>
                      </a:r>
                      <a:r>
                        <a:rPr lang="es-ES" sz="1400" dirty="0"/>
                        <a:t>  </a:t>
                      </a:r>
                      <a:r>
                        <a:rPr lang="es-ES" sz="1400" dirty="0" err="1"/>
                        <a:t>rubber</a:t>
                      </a:r>
                      <a:r>
                        <a:rPr lang="es-ES" sz="1400" dirty="0"/>
                        <a:t> / </a:t>
                      </a:r>
                      <a:r>
                        <a:rPr lang="es-ES" sz="1400" dirty="0" err="1"/>
                        <a:t>Neoprene</a:t>
                      </a:r>
                      <a:r>
                        <a:rPr lang="es-ES" sz="1400" dirty="0"/>
                        <a:t> / </a:t>
                      </a:r>
                      <a:r>
                        <a:rPr lang="es-ES" sz="1400" dirty="0" err="1"/>
                        <a:t>Norfoil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gloves</a:t>
                      </a:r>
                      <a:r>
                        <a:rPr lang="es-ES" sz="1400" dirty="0"/>
                        <a:t>  / Cotton)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0591230"/>
                  </a:ext>
                </a:extLst>
              </a:tr>
              <a:tr h="789506">
                <a:tc>
                  <a:txBody>
                    <a:bodyPr/>
                    <a:lstStyle/>
                    <a:p>
                      <a:r>
                        <a:rPr lang="en-US" sz="1400" dirty="0"/>
                        <a:t>Disposable Protective coveralls (Full Body Suit)</a:t>
                      </a:r>
                    </a:p>
                    <a:p>
                      <a:r>
                        <a:rPr lang="en-US" sz="1400" dirty="0"/>
                        <a:t>Ventilated / </a:t>
                      </a:r>
                      <a:r>
                        <a:rPr lang="en-US" sz="1400" dirty="0" err="1"/>
                        <a:t>pressurised</a:t>
                      </a:r>
                      <a:r>
                        <a:rPr lang="en-US" sz="1400" dirty="0"/>
                        <a:t> protective suit</a:t>
                      </a:r>
                    </a:p>
                    <a:p>
                      <a:r>
                        <a:rPr lang="en-US" sz="1400" dirty="0"/>
                        <a:t>Protective </a:t>
                      </a:r>
                      <a:r>
                        <a:rPr lang="en-US" sz="1400" dirty="0" err="1"/>
                        <a:t>Oversleeves</a:t>
                      </a:r>
                      <a:endParaRPr lang="en-US" sz="1400" dirty="0"/>
                    </a:p>
                    <a:p>
                      <a:r>
                        <a:rPr lang="en-US" sz="1400" dirty="0"/>
                        <a:t>Aprons and protective </a:t>
                      </a:r>
                      <a:r>
                        <a:rPr lang="en-US" sz="1400" dirty="0" err="1"/>
                        <a:t>overboots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700460"/>
                  </a:ext>
                </a:extLst>
              </a:tr>
            </a:tbl>
          </a:graphicData>
        </a:graphic>
      </p:graphicFrame>
      <p:pic>
        <p:nvPicPr>
          <p:cNvPr id="25" name="Imagen 24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8" t="10556" r="40463" b="19444"/>
          <a:stretch/>
        </p:blipFill>
        <p:spPr>
          <a:xfrm>
            <a:off x="5692539" y="1641198"/>
            <a:ext cx="3067816" cy="353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604900"/>
      </p:ext>
    </p:extLst>
  </p:cSld>
  <p:clrMapOvr>
    <a:masterClrMapping/>
  </p:clrMapOvr>
  <p:transition>
    <p:split dir="in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3556687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168275" y="854242"/>
            <a:ext cx="8769009" cy="5224586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447141" y="736596"/>
            <a:ext cx="837200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algn="just" eaLnBrk="1" hangingPunct="1">
              <a:spcBef>
                <a:spcPct val="50000"/>
              </a:spcBef>
              <a:buSzPct val="100000"/>
              <a:buFont typeface="Webdings" panose="05030102010509060703" pitchFamily="18" charset="2"/>
              <a:buChar char="4"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En cuanto a las medidas organizativas, se han incluido 5 tipos principales de actividades: 1) Buenas prácticas, 2) Educación / Formación, 3) Respuesta ante emergencias, 4) Limpieza y 5) Practicas de Higiene. 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43" y="1156640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5" y="6260096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06436" y="6206704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166" y="1952241"/>
            <a:ext cx="6721308" cy="4092497"/>
          </a:xfrm>
          <a:prstGeom prst="rect">
            <a:avLst/>
          </a:prstGeom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8</a:t>
            </a:fld>
            <a:endParaRPr lang="en-GB" sz="1800">
              <a:solidFill>
                <a:srgbClr val="3366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810403"/>
      </p:ext>
    </p:extLst>
  </p:cSld>
  <p:clrMapOvr>
    <a:masterClrMapping/>
  </p:clrMapOvr>
  <p:transition>
    <p:split dir="in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AutoShape 7" descr="cid:image002.jpg@01CA7DB3.55397F90"/>
          <p:cNvSpPr>
            <a:spLocks noChangeAspect="1" noChangeArrowheads="1"/>
          </p:cNvSpPr>
          <p:nvPr/>
        </p:nvSpPr>
        <p:spPr bwMode="auto">
          <a:xfrm>
            <a:off x="247567" y="3720729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5" name="AutoShape 9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056" name="AutoShape 11" descr="cid:image002.jpg@01CA7DB3.55397F90"/>
          <p:cNvSpPr>
            <a:spLocks noChangeAspect="1" noChangeArrowheads="1"/>
          </p:cNvSpPr>
          <p:nvPr/>
        </p:nvSpPr>
        <p:spPr bwMode="auto">
          <a:xfrm>
            <a:off x="168275" y="-296863"/>
            <a:ext cx="4572000" cy="619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19" name="Rectángulo 18"/>
          <p:cNvSpPr>
            <a:spLocks noChangeArrowheads="1"/>
          </p:cNvSpPr>
          <p:nvPr/>
        </p:nvSpPr>
        <p:spPr bwMode="auto">
          <a:xfrm rot="5400000">
            <a:off x="2875547" y="-2875548"/>
            <a:ext cx="3392905" cy="9144000"/>
          </a:xfrm>
          <a:prstGeom prst="rect">
            <a:avLst/>
          </a:prstGeom>
          <a:solidFill>
            <a:srgbClr val="3366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D8D8D8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s-E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itchFamily="18" charset="0"/>
              <a:ea typeface="+mn-ea"/>
              <a:cs typeface="Lucida Sans Unicode" pitchFamily="34" charset="0"/>
            </a:endParaRPr>
          </a:p>
        </p:txBody>
      </p:sp>
      <p:sp>
        <p:nvSpPr>
          <p:cNvPr id="21" name="Round Same Side Corner Rectangle 25"/>
          <p:cNvSpPr/>
          <p:nvPr/>
        </p:nvSpPr>
        <p:spPr>
          <a:xfrm>
            <a:off x="248563" y="847613"/>
            <a:ext cx="8769009" cy="5224586"/>
          </a:xfrm>
          <a:prstGeom prst="round2SameRect">
            <a:avLst>
              <a:gd name="adj1" fmla="val 3561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Tahoma"/>
              <a:ea typeface="+mn-ea"/>
              <a:cs typeface="Lucida Sans Unicode"/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282657" y="265182"/>
            <a:ext cx="86546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40458C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1. Objetivos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y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alcance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de la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guía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técnica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  <a:t> </a:t>
            </a:r>
            <a:b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crosoft Sans Serif" panose="020B0604020202020204" pitchFamily="34" charset="0"/>
                <a:ea typeface="+mn-ea"/>
                <a:cs typeface="Microsoft Sans Serif" panose="020B0604020202020204" pitchFamily="34" charset="0"/>
              </a:rPr>
            </a:b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crosoft Sans Serif" panose="020B0604020202020204" pitchFamily="34" charset="0"/>
              <a:ea typeface="+mn-ea"/>
              <a:cs typeface="Microsoft Sans Serif" panose="020B0604020202020204" pitchFamily="34" charset="0"/>
            </a:endParaRP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298053" y="1414844"/>
            <a:ext cx="85210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 </a:t>
            </a: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373986" y="1153233"/>
            <a:ext cx="570248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endParaRPr lang="es-ES" altLang="es-ES" sz="1600" b="0" dirty="0">
              <a:solidFill>
                <a:srgbClr val="080808"/>
              </a:solidFill>
              <a:latin typeface="Trebuchet MS" panose="020B0603020202020204" pitchFamily="34" charset="0"/>
            </a:endParaRPr>
          </a:p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Dado el carácter multimedia de la guía técnica, se han incluido elementos interactivos de apoyo, incluyendo:  </a:t>
            </a:r>
          </a:p>
        </p:txBody>
      </p:sp>
      <p:pic>
        <p:nvPicPr>
          <p:cNvPr id="38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58" y="2470270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Imagen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39" y="6278998"/>
            <a:ext cx="613891" cy="411999"/>
          </a:xfrm>
          <a:prstGeom prst="rect">
            <a:avLst/>
          </a:prstGeom>
        </p:spPr>
      </p:pic>
      <p:pic>
        <p:nvPicPr>
          <p:cNvPr id="23" name="Imagen 22"/>
          <p:cNvPicPr/>
          <p:nvPr/>
        </p:nvPicPr>
        <p:blipFill rotWithShape="1">
          <a:blip r:embed="rId5"/>
          <a:srcRect l="15406" t="-4700" b="54955"/>
          <a:stretch/>
        </p:blipFill>
        <p:spPr>
          <a:xfrm>
            <a:off x="856700" y="6225606"/>
            <a:ext cx="3523867" cy="540713"/>
          </a:xfrm>
          <a:prstGeom prst="rect">
            <a:avLst/>
          </a:prstGeom>
        </p:spPr>
      </p:pic>
      <p:pic>
        <p:nvPicPr>
          <p:cNvPr id="24" name="Imagen 23"/>
          <p:cNvPicPr/>
          <p:nvPr/>
        </p:nvPicPr>
        <p:blipFill rotWithShape="1">
          <a:blip r:embed="rId5"/>
          <a:srcRect t="44753"/>
          <a:stretch/>
        </p:blipFill>
        <p:spPr>
          <a:xfrm>
            <a:off x="4443779" y="6204809"/>
            <a:ext cx="3670826" cy="467286"/>
          </a:xfrm>
          <a:prstGeom prst="rect">
            <a:avLst/>
          </a:prstGeom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792" y="6274654"/>
            <a:ext cx="555625" cy="4048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arcador de número de diapositiva 1"/>
          <p:cNvSpPr>
            <a:spLocks noGrp="1"/>
          </p:cNvSpPr>
          <p:nvPr>
            <p:ph type="sldNum" idx="10"/>
          </p:nvPr>
        </p:nvSpPr>
        <p:spPr>
          <a:xfrm>
            <a:off x="8633615" y="6273761"/>
            <a:ext cx="684213" cy="455613"/>
          </a:xfrm>
        </p:spPr>
        <p:txBody>
          <a:bodyPr/>
          <a:lstStyle/>
          <a:p>
            <a:pPr>
              <a:defRPr/>
            </a:pPr>
            <a:fld id="{7764BA61-79A3-4F94-A403-EF67CE06E429}" type="slidenum">
              <a:rPr lang="en-GB" sz="1800" smtClean="0">
                <a:solidFill>
                  <a:srgbClr val="336699"/>
                </a:solidFill>
              </a:rPr>
              <a:pPr>
                <a:defRPr/>
              </a:pPr>
              <a:t>9</a:t>
            </a:fld>
            <a:endParaRPr lang="en-GB" sz="1800">
              <a:solidFill>
                <a:srgbClr val="336699"/>
              </a:solidFill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98053" y="990184"/>
            <a:ext cx="80645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  <a:buClr>
                <a:srgbClr val="336699"/>
              </a:buClr>
              <a:buSzTx/>
            </a:pPr>
            <a:r>
              <a:rPr lang="es-ES" altLang="es-ES" sz="1800" dirty="0">
                <a:solidFill>
                  <a:srgbClr val="336699"/>
                </a:solidFill>
                <a:latin typeface="Trebuchet MS" panose="020B0603020202020204" pitchFamily="34" charset="0"/>
              </a:rPr>
              <a:t>Alcance y contenidos de la guía técnica 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954646" y="2451547"/>
            <a:ext cx="45981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Videos explicativos relativos a la metodologías de ensayo de equipos de protección y medidas técnicas. </a:t>
            </a:r>
          </a:p>
        </p:txBody>
      </p:sp>
      <p:pic>
        <p:nvPicPr>
          <p:cNvPr id="25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58" y="3381060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954646" y="3362337"/>
            <a:ext cx="45981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Videos relativos al uso correcto de equipos de protección, incluyendo aspectos prácticos para su colocación,  retirada y limpieza. </a:t>
            </a:r>
          </a:p>
        </p:txBody>
      </p:sp>
      <p:pic>
        <p:nvPicPr>
          <p:cNvPr id="27" name="Picture 14" descr="http://www.easyvectors.com/assets/images/vectors/afbig/exclamation-clip-ar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58" y="4383280"/>
            <a:ext cx="2413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954646" y="4364557"/>
            <a:ext cx="459816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6686D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Clr>
                <a:srgbClr val="26686D"/>
              </a:buClr>
              <a:buSzPct val="80000"/>
              <a:buFont typeface="Wingdings" panose="05000000000000000000" pitchFamily="2" charset="2"/>
              <a:buChar char="q"/>
              <a:defRPr sz="2400" b="1">
                <a:solidFill>
                  <a:srgbClr val="26686D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26686D"/>
              </a:buClr>
              <a:buSzPct val="110000"/>
              <a:buFont typeface="Wingdings" panose="05000000000000000000" pitchFamily="2" charset="2"/>
              <a:buChar char="§"/>
              <a:defRPr sz="2200">
                <a:solidFill>
                  <a:srgbClr val="4D4D4D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26686D"/>
              </a:buClr>
              <a:buSzPct val="110000"/>
              <a:buChar char="•"/>
              <a:defRPr sz="2000">
                <a:solidFill>
                  <a:srgbClr val="4D4D4D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26686D"/>
              </a:buClr>
              <a:buChar char="o"/>
              <a:defRPr sz="1600">
                <a:solidFill>
                  <a:srgbClr val="4D4D4D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26686D"/>
              </a:buClr>
              <a:buFont typeface="Wingdings" panose="05000000000000000000" pitchFamily="2" charset="2"/>
              <a:buChar char="Ø"/>
              <a:defRPr sz="1400">
                <a:solidFill>
                  <a:srgbClr val="4D4D4D"/>
                </a:solidFill>
                <a:latin typeface="Tahoma" panose="020B0604030504040204" pitchFamily="34" charset="0"/>
              </a:defRPr>
            </a:lvl9pPr>
          </a:lstStyle>
          <a:p>
            <a:pPr marL="0" indent="0" algn="just" eaLnBrk="1" hangingPunct="1">
              <a:spcBef>
                <a:spcPct val="50000"/>
              </a:spcBef>
              <a:buSzPct val="100000"/>
              <a:buNone/>
            </a:pPr>
            <a:r>
              <a:rPr lang="es-ES" altLang="es-ES" sz="1600" b="0" dirty="0">
                <a:solidFill>
                  <a:srgbClr val="080808"/>
                </a:solidFill>
                <a:latin typeface="Trebuchet MS" panose="020B0603020202020204" pitchFamily="34" charset="0"/>
              </a:rPr>
              <a:t>Elementos de ayuda on-line para una mejor interpretación de las disposiciones incluidas en la guía.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1" t="6812" r="20693" b="21707"/>
          <a:stretch/>
        </p:blipFill>
        <p:spPr>
          <a:xfrm>
            <a:off x="6365620" y="1197037"/>
            <a:ext cx="2083361" cy="293242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620" y="4396421"/>
            <a:ext cx="2113225" cy="1408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01348"/>
      </p:ext>
    </p:extLst>
  </p:cSld>
  <p:clrMapOvr>
    <a:masterClrMapping/>
  </p:clrMapOvr>
  <p:transition>
    <p:split dir="in"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ahoma"/>
        <a:ea typeface=""/>
        <a:cs typeface="Lucida Sans Unicode"/>
      </a:majorFont>
      <a:minorFont>
        <a:latin typeface="Tahoma"/>
        <a:ea typeface=""/>
        <a:cs typeface="Lucida Sans Unicode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0458C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40458C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cs typeface="Lucida Sans Unicode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ITENE_template_2014.potx [solo lectura]" id="{97238B05-53A1-4757-9A37-46B0F975A511}" vid="{C4F6A380-BCF3-45B5-8446-A76F16B8BFC1}"/>
    </a:ext>
  </a:ext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36F982C52442D48B52BE733C34CB1F7" ma:contentTypeVersion="" ma:contentTypeDescription="Crear nuevo documento." ma:contentTypeScope="" ma:versionID="f82d3e17d8e049af35016474febe3552">
  <xsd:schema xmlns:xsd="http://www.w3.org/2001/XMLSchema" xmlns:xs="http://www.w3.org/2001/XMLSchema" xmlns:p="http://schemas.microsoft.com/office/2006/metadata/properties" xmlns:ns2="ac9f3821-1ddb-4746-8180-b8f2ffe167fb" targetNamespace="http://schemas.microsoft.com/office/2006/metadata/properties" ma:root="true" ma:fieldsID="b3d84d43fd71bd4af53809096f9f90c8" ns2:_="">
    <xsd:import namespace="ac9f3821-1ddb-4746-8180-b8f2ffe167f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c9f3821-1ddb-4746-8180-b8f2ffe167f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AA6ABAD-1F1D-4B36-ADEB-91091CBBF556}"/>
</file>

<file path=customXml/itemProps2.xml><?xml version="1.0" encoding="utf-8"?>
<ds:datastoreItem xmlns:ds="http://schemas.openxmlformats.org/officeDocument/2006/customXml" ds:itemID="{133DF964-4B74-49B4-BB16-F4E57FF2E3D4}"/>
</file>

<file path=customXml/itemProps3.xml><?xml version="1.0" encoding="utf-8"?>
<ds:datastoreItem xmlns:ds="http://schemas.openxmlformats.org/officeDocument/2006/customXml" ds:itemID="{1636AD4B-154D-4DED-9418-2F8526CC6731}"/>
</file>

<file path=docProps/app.xml><?xml version="1.0" encoding="utf-8"?>
<Properties xmlns="http://schemas.openxmlformats.org/officeDocument/2006/extended-properties" xmlns:vt="http://schemas.openxmlformats.org/officeDocument/2006/docPropsVTypes">
  <Template>RISK CHARACTERIZATION_iapri2015</Template>
  <TotalTime>3201</TotalTime>
  <Words>1659</Words>
  <Application>Microsoft Office PowerPoint</Application>
  <PresentationFormat>Presentación en pantalla (4:3)</PresentationFormat>
  <Paragraphs>303</Paragraphs>
  <Slides>23</Slides>
  <Notes>23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35" baseType="lpstr">
      <vt:lpstr>MS PGothic</vt:lpstr>
      <vt:lpstr>MS PGothic</vt:lpstr>
      <vt:lpstr>Arial</vt:lpstr>
      <vt:lpstr>Calibri</vt:lpstr>
      <vt:lpstr>Lucida Sans Unicode</vt:lpstr>
      <vt:lpstr>Microsoft Sans Serif</vt:lpstr>
      <vt:lpstr>Tahoma</vt:lpstr>
      <vt:lpstr>Times New Roman</vt:lpstr>
      <vt:lpstr>Trebuchet MS</vt:lpstr>
      <vt:lpstr>Webdings</vt:lpstr>
      <vt:lpstr>Wingdings</vt:lpstr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Eva Araque</dc:creator>
  <cp:lastModifiedBy>Carlos Fito</cp:lastModifiedBy>
  <cp:revision>297</cp:revision>
  <cp:lastPrinted>2013-07-02T12:52:58Z</cp:lastPrinted>
  <dcterms:created xsi:type="dcterms:W3CDTF">2015-06-06T18:12:32Z</dcterms:created>
  <dcterms:modified xsi:type="dcterms:W3CDTF">2016-09-20T06:22:49Z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0x010100336F982C52442D48B52BE733C34CB1F7</vt:lpwstr>
  </property>
</Properties>
</file>