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notesSlides/notesSlide2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3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3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7.xml" ContentType="application/vnd.openxmlformats-officedocument.presentationml.notesSlid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1214" r:id="rId2"/>
    <p:sldId id="1217" r:id="rId3"/>
    <p:sldId id="1218" r:id="rId4"/>
    <p:sldId id="1240" r:id="rId5"/>
    <p:sldId id="1251" r:id="rId6"/>
    <p:sldId id="1252" r:id="rId7"/>
    <p:sldId id="1253" r:id="rId8"/>
    <p:sldId id="1258" r:id="rId9"/>
    <p:sldId id="1264" r:id="rId10"/>
    <p:sldId id="1254" r:id="rId11"/>
    <p:sldId id="1257" r:id="rId12"/>
    <p:sldId id="1256" r:id="rId13"/>
    <p:sldId id="1259" r:id="rId14"/>
    <p:sldId id="1255" r:id="rId15"/>
    <p:sldId id="1263" r:id="rId16"/>
    <p:sldId id="1267" r:id="rId17"/>
    <p:sldId id="1268" r:id="rId18"/>
    <p:sldId id="1260" r:id="rId19"/>
    <p:sldId id="1262" r:id="rId20"/>
    <p:sldId id="1261" r:id="rId21"/>
    <p:sldId id="1219" r:id="rId22"/>
    <p:sldId id="1269" r:id="rId23"/>
  </p:sldIdLst>
  <p:sldSz cx="9144000" cy="6858000" type="screen4x3"/>
  <p:notesSz cx="6797675" cy="992663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40458C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buClr>
        <a:srgbClr val="40458C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buClr>
        <a:srgbClr val="40458C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buClr>
        <a:srgbClr val="40458C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buClr>
        <a:srgbClr val="40458C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Lucida Sans Unicode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A26D437A-AA9D-4EE4-959A-1AE1B1C483F6}">
          <p14:sldIdLst>
            <p14:sldId id="1214"/>
            <p14:sldId id="1217"/>
            <p14:sldId id="1218"/>
            <p14:sldId id="1240"/>
            <p14:sldId id="1251"/>
            <p14:sldId id="1252"/>
            <p14:sldId id="1253"/>
            <p14:sldId id="1258"/>
            <p14:sldId id="1264"/>
            <p14:sldId id="1254"/>
            <p14:sldId id="1257"/>
            <p14:sldId id="1256"/>
            <p14:sldId id="1259"/>
            <p14:sldId id="1255"/>
            <p14:sldId id="1263"/>
            <p14:sldId id="1267"/>
            <p14:sldId id="1268"/>
            <p14:sldId id="1260"/>
            <p14:sldId id="1262"/>
            <p14:sldId id="1261"/>
            <p14:sldId id="1219"/>
            <p14:sldId id="1269"/>
          </p14:sldIdLst>
        </p14:section>
        <p14:section name="Sección sin título" id="{7DD402F5-0DB6-47A1-994C-9D69533FD98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a Araque" initials="EA" lastIdx="1" clrIdx="0">
    <p:extLst>
      <p:ext uri="{19B8F6BF-5375-455C-9EA6-DF929625EA0E}">
        <p15:presenceInfo xmlns:p15="http://schemas.microsoft.com/office/powerpoint/2012/main" userId="S-1-5-21-483777694-219315306-365342655-15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6699"/>
    <a:srgbClr val="99CCFF"/>
    <a:srgbClr val="186C6A"/>
    <a:srgbClr val="C1E0FF"/>
    <a:srgbClr val="009999"/>
    <a:srgbClr val="CCECFF"/>
    <a:srgbClr val="26686D"/>
    <a:srgbClr val="1C7C7C"/>
    <a:srgbClr val="0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5" autoAdjust="0"/>
    <p:restoredTop sz="90327" autoAdjust="0"/>
  </p:normalViewPr>
  <p:slideViewPr>
    <p:cSldViewPr snapToGrid="0">
      <p:cViewPr>
        <p:scale>
          <a:sx n="90" d="100"/>
          <a:sy n="90" d="100"/>
        </p:scale>
        <p:origin x="588" y="234"/>
      </p:cViewPr>
      <p:guideLst>
        <p:guide orient="horz" pos="2160"/>
        <p:guide pos="3243"/>
      </p:guideLst>
    </p:cSldViewPr>
  </p:slideViewPr>
  <p:outlineViewPr>
    <p:cViewPr varScale="1">
      <p:scale>
        <a:sx n="170" d="200"/>
        <a:sy n="170" d="200"/>
      </p:scale>
      <p:origin x="0" y="-123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2124" y="54"/>
      </p:cViewPr>
      <p:guideLst>
        <p:guide orient="horz" pos="287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17" tIns="46308" rIns="92617" bIns="4630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7790" y="2"/>
            <a:ext cx="2895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17" tIns="46308" rIns="92617" bIns="4630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50389"/>
            <a:ext cx="297180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17" tIns="46308" rIns="92617" bIns="4630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7790" y="9450389"/>
            <a:ext cx="289560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17" tIns="46308" rIns="92617" bIns="4630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5A8FFAC-8EF9-489A-8933-F2C95A40182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455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AutoShape 1"/>
          <p:cNvSpPr>
            <a:spLocks noChangeArrowheads="1"/>
          </p:cNvSpPr>
          <p:nvPr/>
        </p:nvSpPr>
        <p:spPr bwMode="auto">
          <a:xfrm>
            <a:off x="4" y="2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06" tIns="46304" rIns="92606" bIns="46304" anchor="ctr"/>
          <a:lstStyle/>
          <a:p>
            <a:endParaRPr lang="es-E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4" y="3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17" tIns="46308" rIns="92617" bIns="46308" numCol="1" anchor="t" anchorCtr="0" compatLnSpc="1">
            <a:prstTxWarp prst="textNoShape">
              <a:avLst/>
            </a:prstTxWarp>
          </a:bodyPr>
          <a:lstStyle>
            <a:lvl1pPr eaLnBrk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140" algn="l"/>
                <a:tab pos="1466281" algn="l"/>
                <a:tab pos="2199422" algn="l"/>
                <a:tab pos="2932562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51278" y="3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17" tIns="46308" rIns="92617" bIns="46308" numCol="1" anchor="t" anchorCtr="0" compatLnSpc="1">
            <a:prstTxWarp prst="textNoShape">
              <a:avLst/>
            </a:prstTxWarp>
          </a:bodyPr>
          <a:lstStyle>
            <a:lvl1pPr algn="r" eaLnBrk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140" algn="l"/>
                <a:tab pos="1466281" algn="l"/>
                <a:tab pos="2199422" algn="l"/>
                <a:tab pos="2932562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0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9452" y="4714877"/>
            <a:ext cx="5438775" cy="446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17" tIns="46308" rIns="92617" bIns="46308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4" y="9428166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17" tIns="46308" rIns="92617" bIns="46308" numCol="1" anchor="b" anchorCtr="0" compatLnSpc="1">
            <a:prstTxWarp prst="textNoShape">
              <a:avLst/>
            </a:prstTxWarp>
          </a:bodyPr>
          <a:lstStyle>
            <a:lvl1pPr eaLnBrk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140" algn="l"/>
                <a:tab pos="1466281" algn="l"/>
                <a:tab pos="2199422" algn="l"/>
                <a:tab pos="2932562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51278" y="9428166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17" tIns="46308" rIns="92617" bIns="46308" numCol="1" anchor="b" anchorCtr="0" compatLnSpc="1">
            <a:prstTxWarp prst="textNoShape">
              <a:avLst/>
            </a:prstTxWarp>
          </a:bodyPr>
          <a:lstStyle>
            <a:lvl1pPr algn="r" eaLnBrk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140" algn="l"/>
                <a:tab pos="1466281" algn="l"/>
                <a:tab pos="2199422" algn="l"/>
                <a:tab pos="2932562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4C7CD68-B8A4-41E8-81BB-016E42217E7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489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8322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10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7594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11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6505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255100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2277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14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264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15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1904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16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28928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17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81787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18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11490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19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19716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94538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20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056215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21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23776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22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3221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47077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4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0382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5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85499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6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3683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7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1469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8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1250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52495" indent="-289421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57684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20758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83832" indent="-231537"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46905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3009979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73052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936126" indent="-231537" defTabSz="455034" eaLnBrk="0" fontAlgn="base" hangingPunct="0"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tabLst>
                <a:tab pos="733200" algn="l"/>
                <a:tab pos="1466400" algn="l"/>
                <a:tab pos="2199600" algn="l"/>
                <a:tab pos="2932800" algn="l"/>
              </a:tabLs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33200" algn="l"/>
                <a:tab pos="1466400" algn="l"/>
                <a:tab pos="2199600" algn="l"/>
                <a:tab pos="2932800" algn="l"/>
              </a:tabLst>
              <a:defRPr/>
            </a:pPr>
            <a:fld id="{BBE4869D-A6A7-496A-879D-3E9484AA116B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Lucida Sans Unicode" pitchFamily="34" charset="0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33200" algn="l"/>
                  <a:tab pos="1466400" algn="l"/>
                  <a:tab pos="2199600" algn="l"/>
                  <a:tab pos="2932800" algn="l"/>
                </a:tabLst>
                <a:defRPr/>
              </a:pPr>
              <a:t>9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84657" tIns="42329" rIns="84657" bIns="42329"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5012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14075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9875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4BA61-79A3-4F94-A403-EF67CE06E42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216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15D58-C587-4ECA-B30A-A28DD4CF6F3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906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96100" y="304800"/>
            <a:ext cx="2093913" cy="586581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6134100" cy="586581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15EA4-6D3A-49E2-908A-15660278F69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337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304800"/>
            <a:ext cx="8380413" cy="586581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3399A-4301-4351-A0C7-5B9F8674361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178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ítulo, texto y clip multi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304800"/>
            <a:ext cx="6704013" cy="8540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371600"/>
            <a:ext cx="3922713" cy="479901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medios"/>
          <p:cNvSpPr>
            <a:spLocks noGrp="1"/>
          </p:cNvSpPr>
          <p:nvPr>
            <p:ph type="media" sz="half" idx="2"/>
          </p:nvPr>
        </p:nvSpPr>
        <p:spPr>
          <a:xfrm>
            <a:off x="4684713" y="1371600"/>
            <a:ext cx="3924300" cy="4799013"/>
          </a:xfrm>
        </p:spPr>
        <p:txBody>
          <a:bodyPr/>
          <a:lstStyle/>
          <a:p>
            <a:pPr lvl="0"/>
            <a:r>
              <a:rPr lang="es-ES" noProof="0"/>
              <a:t>Haga clic en el icono para agregar medios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FC66F-814D-4898-8649-75585D44BD3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11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EABCB-CA78-4027-9989-AD273CA65F34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733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43188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43188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80955-24CB-4A7B-A21C-46BDFEEF176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7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6446" y="193040"/>
            <a:ext cx="7965953" cy="8540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72600" y="1371600"/>
            <a:ext cx="3922713" cy="479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7713" y="1371600"/>
            <a:ext cx="3924300" cy="479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B70FF-336C-4A5E-AFCE-BB27085CCA1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92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9650" y="274638"/>
            <a:ext cx="798073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9650" y="1535113"/>
            <a:ext cx="38261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89650" y="2174875"/>
            <a:ext cx="38261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77476" y="1535113"/>
            <a:ext cx="382762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77476" y="2174875"/>
            <a:ext cx="382762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18C00-11D7-45C6-93AF-32AFCF12431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73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007BE-C0DC-42A5-981B-903C42BC3E6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0E830-276F-44A1-B37F-F4C5A1341C1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89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34C7A-4C52-44E3-97D0-B39B3C6C3D7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87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8229600" y="6324600"/>
            <a:ext cx="684213" cy="4556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2E694-E3DC-43EB-A020-930224B13DE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596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 userDrawn="1"/>
        </p:nvGrpSpPr>
        <p:grpSpPr>
          <a:xfrm>
            <a:off x="0" y="0"/>
            <a:ext cx="883923" cy="6858000"/>
            <a:chOff x="0" y="0"/>
            <a:chExt cx="883923" cy="6858000"/>
          </a:xfrm>
        </p:grpSpPr>
        <p:pic>
          <p:nvPicPr>
            <p:cNvPr id="6" name="Picture 2"/>
            <p:cNvPicPr>
              <a:picLocks noChangeAspect="1" noChangeArrowheads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334" b="46487"/>
            <a:stretch/>
          </p:blipFill>
          <p:spPr bwMode="auto">
            <a:xfrm rot="16200000">
              <a:off x="-2987038" y="2987038"/>
              <a:ext cx="6858000" cy="883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 descr="\\ficheros.itene.com\negocio\COMUNICACIÓN\Logos2\ITENE\letras_blanco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889074" y="5021314"/>
              <a:ext cx="2761843" cy="725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47018" y="193040"/>
            <a:ext cx="7795381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Pulse para </a:t>
            </a:r>
            <a:r>
              <a:rPr lang="en-GB" dirty="0" err="1"/>
              <a:t>editar</a:t>
            </a:r>
            <a:r>
              <a:rPr lang="en-GB" dirty="0"/>
              <a:t> el </a:t>
            </a:r>
            <a:r>
              <a:rPr lang="en-GB" dirty="0" err="1"/>
              <a:t>formato</a:t>
            </a:r>
            <a:r>
              <a:rPr lang="en-GB" dirty="0"/>
              <a:t> del </a:t>
            </a:r>
            <a:r>
              <a:rPr lang="en-GB" dirty="0" err="1"/>
              <a:t>texto</a:t>
            </a:r>
            <a:r>
              <a:rPr lang="en-GB" dirty="0"/>
              <a:t> de </a:t>
            </a:r>
            <a:r>
              <a:rPr lang="en-GB" dirty="0" err="1"/>
              <a:t>título</a:t>
            </a:r>
            <a:endParaRPr lang="en-GB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47018" y="1219199"/>
            <a:ext cx="7795381" cy="5545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Pulse para </a:t>
            </a:r>
            <a:r>
              <a:rPr lang="en-GB" dirty="0" err="1"/>
              <a:t>editar</a:t>
            </a:r>
            <a:r>
              <a:rPr lang="en-GB" dirty="0"/>
              <a:t> los </a:t>
            </a:r>
            <a:r>
              <a:rPr lang="en-GB" dirty="0" err="1"/>
              <a:t>formatos</a:t>
            </a:r>
            <a:r>
              <a:rPr lang="en-GB" dirty="0"/>
              <a:t> del </a:t>
            </a:r>
            <a:r>
              <a:rPr lang="en-GB" dirty="0" err="1"/>
              <a:t>texto</a:t>
            </a:r>
            <a:r>
              <a:rPr lang="en-GB" dirty="0"/>
              <a:t> del </a:t>
            </a:r>
            <a:r>
              <a:rPr lang="en-GB" dirty="0" err="1"/>
              <a:t>esquema</a:t>
            </a:r>
            <a:endParaRPr lang="en-GB" dirty="0"/>
          </a:p>
          <a:p>
            <a:pPr lvl="1"/>
            <a:r>
              <a:rPr lang="en-GB" dirty="0"/>
              <a:t>Segundo </a:t>
            </a:r>
            <a:r>
              <a:rPr lang="en-GB" dirty="0" err="1"/>
              <a:t>nivel</a:t>
            </a:r>
            <a:r>
              <a:rPr lang="en-GB" dirty="0"/>
              <a:t> del </a:t>
            </a:r>
            <a:r>
              <a:rPr lang="en-GB" dirty="0" err="1"/>
              <a:t>esquema</a:t>
            </a:r>
            <a:endParaRPr lang="en-GB" dirty="0"/>
          </a:p>
          <a:p>
            <a:pPr lvl="2"/>
            <a:r>
              <a:rPr lang="en-GB" dirty="0" err="1"/>
              <a:t>Tercer</a:t>
            </a:r>
            <a:r>
              <a:rPr lang="en-GB" dirty="0"/>
              <a:t> </a:t>
            </a:r>
            <a:r>
              <a:rPr lang="en-GB" dirty="0" err="1"/>
              <a:t>nivel</a:t>
            </a:r>
            <a:r>
              <a:rPr lang="en-GB" dirty="0"/>
              <a:t> del </a:t>
            </a:r>
            <a:r>
              <a:rPr lang="en-GB" dirty="0" err="1"/>
              <a:t>esquema</a:t>
            </a:r>
            <a:endParaRPr lang="en-GB" dirty="0"/>
          </a:p>
          <a:p>
            <a:pPr lvl="3"/>
            <a:r>
              <a:rPr lang="en-GB" dirty="0"/>
              <a:t>Cuarto </a:t>
            </a:r>
            <a:r>
              <a:rPr lang="en-GB" dirty="0" err="1"/>
              <a:t>nivel</a:t>
            </a:r>
            <a:r>
              <a:rPr lang="en-GB" dirty="0"/>
              <a:t> del </a:t>
            </a:r>
            <a:r>
              <a:rPr lang="en-GB" dirty="0" err="1"/>
              <a:t>esquema</a:t>
            </a:r>
            <a:endParaRPr lang="en-GB" dirty="0"/>
          </a:p>
          <a:p>
            <a:pPr lvl="4"/>
            <a:r>
              <a:rPr lang="en-GB" dirty="0" err="1"/>
              <a:t>Quinto</a:t>
            </a:r>
            <a:r>
              <a:rPr lang="en-GB" dirty="0"/>
              <a:t> </a:t>
            </a:r>
            <a:r>
              <a:rPr lang="en-GB" dirty="0" err="1"/>
              <a:t>nivel</a:t>
            </a:r>
            <a:r>
              <a:rPr lang="en-GB" dirty="0"/>
              <a:t> del </a:t>
            </a:r>
            <a:r>
              <a:rPr lang="en-GB" dirty="0" err="1"/>
              <a:t>esquema</a:t>
            </a:r>
            <a:endParaRPr lang="en-GB" dirty="0"/>
          </a:p>
          <a:p>
            <a:pPr lvl="4"/>
            <a:r>
              <a:rPr lang="en-GB" dirty="0" err="1"/>
              <a:t>Sexto</a:t>
            </a:r>
            <a:r>
              <a:rPr lang="en-GB" dirty="0"/>
              <a:t> </a:t>
            </a:r>
            <a:r>
              <a:rPr lang="en-GB" dirty="0" err="1"/>
              <a:t>nivel</a:t>
            </a:r>
            <a:r>
              <a:rPr lang="en-GB" dirty="0"/>
              <a:t> del </a:t>
            </a:r>
            <a:r>
              <a:rPr lang="en-GB" dirty="0" err="1"/>
              <a:t>esquema</a:t>
            </a:r>
            <a:endParaRPr lang="en-GB" dirty="0"/>
          </a:p>
          <a:p>
            <a:pPr lvl="4"/>
            <a:r>
              <a:rPr lang="en-GB" dirty="0" err="1"/>
              <a:t>Séptimo</a:t>
            </a:r>
            <a:r>
              <a:rPr lang="en-GB" dirty="0"/>
              <a:t> </a:t>
            </a:r>
            <a:r>
              <a:rPr lang="en-GB" dirty="0" err="1"/>
              <a:t>nivel</a:t>
            </a:r>
            <a:r>
              <a:rPr lang="en-GB" dirty="0"/>
              <a:t> del </a:t>
            </a:r>
            <a:r>
              <a:rPr lang="en-GB" dirty="0" err="1"/>
              <a:t>esquema</a:t>
            </a:r>
            <a:endParaRPr lang="en-GB" dirty="0"/>
          </a:p>
          <a:p>
            <a:pPr lvl="4"/>
            <a:r>
              <a:rPr lang="en-GB" dirty="0"/>
              <a:t>Octavo </a:t>
            </a:r>
            <a:r>
              <a:rPr lang="en-GB" dirty="0" err="1"/>
              <a:t>nivel</a:t>
            </a:r>
            <a:r>
              <a:rPr lang="en-GB" dirty="0"/>
              <a:t> del </a:t>
            </a:r>
            <a:r>
              <a:rPr lang="en-GB" dirty="0" err="1"/>
              <a:t>esquema</a:t>
            </a:r>
            <a:endParaRPr lang="en-GB" dirty="0"/>
          </a:p>
          <a:p>
            <a:pPr lvl="4"/>
            <a:r>
              <a:rPr lang="en-GB" dirty="0" err="1"/>
              <a:t>Noveno</a:t>
            </a:r>
            <a:r>
              <a:rPr lang="en-GB" dirty="0"/>
              <a:t> </a:t>
            </a:r>
            <a:r>
              <a:rPr lang="en-GB" dirty="0" err="1"/>
              <a:t>nivel</a:t>
            </a:r>
            <a:r>
              <a:rPr lang="en-GB" dirty="0"/>
              <a:t> del </a:t>
            </a:r>
            <a:r>
              <a:rPr lang="en-GB" dirty="0" err="1"/>
              <a:t>esquema</a:t>
            </a:r>
            <a:endParaRPr lang="en-GB" dirty="0"/>
          </a:p>
        </p:txBody>
      </p:sp>
      <p:sp>
        <p:nvSpPr>
          <p:cNvPr id="5" name="3 CuadroTexto"/>
          <p:cNvSpPr txBox="1"/>
          <p:nvPr userDrawn="1"/>
        </p:nvSpPr>
        <p:spPr>
          <a:xfrm rot="16200000">
            <a:off x="-2303392" y="3552750"/>
            <a:ext cx="65314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0" i="0" dirty="0" err="1">
                <a:solidFill>
                  <a:srgbClr val="186C6A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Confidential</a:t>
            </a:r>
            <a:r>
              <a:rPr lang="es-ES" sz="900" b="0" i="0" dirty="0">
                <a:solidFill>
                  <a:srgbClr val="186C6A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  <a:r>
              <a:rPr lang="es-ES" sz="900" b="0" i="0" dirty="0" err="1">
                <a:solidFill>
                  <a:srgbClr val="186C6A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Only</a:t>
            </a:r>
            <a:r>
              <a:rPr lang="es-ES" sz="900" b="0" i="0" dirty="0">
                <a:solidFill>
                  <a:srgbClr val="186C6A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ES" sz="900" b="0" i="0" dirty="0" err="1">
                <a:solidFill>
                  <a:srgbClr val="186C6A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for</a:t>
            </a:r>
            <a:r>
              <a:rPr lang="es-ES" sz="900" b="0" i="0" dirty="0">
                <a:solidFill>
                  <a:srgbClr val="186C6A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ES" sz="900" b="0" i="0" dirty="0" err="1">
                <a:solidFill>
                  <a:srgbClr val="186C6A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internal</a:t>
            </a:r>
            <a:r>
              <a:rPr lang="es-ES" sz="900" b="0" i="0" dirty="0">
                <a:solidFill>
                  <a:srgbClr val="186C6A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use of Company </a:t>
            </a:r>
          </a:p>
        </p:txBody>
      </p:sp>
      <p:sp>
        <p:nvSpPr>
          <p:cNvPr id="4" name="Rectángulo 3"/>
          <p:cNvSpPr/>
          <p:nvPr userDrawn="1"/>
        </p:nvSpPr>
        <p:spPr>
          <a:xfrm rot="16200000">
            <a:off x="-1140510" y="1659224"/>
            <a:ext cx="37721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0" i="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Business, Science &amp; Innovation</a:t>
            </a:r>
            <a:endParaRPr lang="es-ES" sz="2000" b="0" i="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hdr="0" ftr="0" dt="0"/>
  <p:txStyles>
    <p:titleStyle>
      <a:lvl1pPr algn="l" defTabSz="449263" rtl="0" eaLnBrk="1" fontAlgn="base" hangingPunct="1">
        <a:spcBef>
          <a:spcPct val="0"/>
        </a:spcBef>
        <a:spcAft>
          <a:spcPct val="0"/>
        </a:spcAft>
        <a:buClr>
          <a:srgbClr val="26686D"/>
        </a:buClr>
        <a:buSzPct val="100000"/>
        <a:buFont typeface="Tahoma" pitchFamily="34" charset="0"/>
        <a:defRPr sz="2800" b="1">
          <a:solidFill>
            <a:srgbClr val="26686D"/>
          </a:solidFill>
          <a:latin typeface="Microsoft Sans Serif" panose="020B0604020202020204" pitchFamily="34" charset="0"/>
          <a:ea typeface="+mj-ea"/>
          <a:cs typeface="Microsoft Sans Serif" panose="020B0604020202020204" pitchFamily="34" charset="0"/>
        </a:defRPr>
      </a:lvl1pPr>
      <a:lvl2pPr algn="l" defTabSz="449263" rtl="0" eaLnBrk="1" fontAlgn="base" hangingPunct="1">
        <a:spcBef>
          <a:spcPct val="0"/>
        </a:spcBef>
        <a:spcAft>
          <a:spcPct val="0"/>
        </a:spcAft>
        <a:buClr>
          <a:srgbClr val="26686D"/>
        </a:buClr>
        <a:buSzPct val="100000"/>
        <a:buFont typeface="Tahoma" pitchFamily="34" charset="0"/>
        <a:defRPr sz="2500" b="1">
          <a:solidFill>
            <a:srgbClr val="26686D"/>
          </a:solidFill>
          <a:latin typeface="Tahoma" pitchFamily="34" charset="0"/>
          <a:cs typeface="Lucida Sans Unicode" pitchFamily="34" charset="0"/>
        </a:defRPr>
      </a:lvl2pPr>
      <a:lvl3pPr algn="l" defTabSz="449263" rtl="0" eaLnBrk="1" fontAlgn="base" hangingPunct="1">
        <a:spcBef>
          <a:spcPct val="0"/>
        </a:spcBef>
        <a:spcAft>
          <a:spcPct val="0"/>
        </a:spcAft>
        <a:buClr>
          <a:srgbClr val="26686D"/>
        </a:buClr>
        <a:buSzPct val="100000"/>
        <a:buFont typeface="Tahoma" pitchFamily="34" charset="0"/>
        <a:defRPr sz="2500" b="1">
          <a:solidFill>
            <a:srgbClr val="26686D"/>
          </a:solidFill>
          <a:latin typeface="Tahoma" pitchFamily="34" charset="0"/>
          <a:cs typeface="Lucida Sans Unicode" pitchFamily="34" charset="0"/>
        </a:defRPr>
      </a:lvl3pPr>
      <a:lvl4pPr algn="l" defTabSz="449263" rtl="0" eaLnBrk="1" fontAlgn="base" hangingPunct="1">
        <a:spcBef>
          <a:spcPct val="0"/>
        </a:spcBef>
        <a:spcAft>
          <a:spcPct val="0"/>
        </a:spcAft>
        <a:buClr>
          <a:srgbClr val="26686D"/>
        </a:buClr>
        <a:buSzPct val="100000"/>
        <a:buFont typeface="Tahoma" pitchFamily="34" charset="0"/>
        <a:defRPr sz="2500" b="1">
          <a:solidFill>
            <a:srgbClr val="26686D"/>
          </a:solidFill>
          <a:latin typeface="Tahoma" pitchFamily="34" charset="0"/>
          <a:cs typeface="Lucida Sans Unicode" pitchFamily="34" charset="0"/>
        </a:defRPr>
      </a:lvl4pPr>
      <a:lvl5pPr algn="l" defTabSz="449263" rtl="0" eaLnBrk="1" fontAlgn="base" hangingPunct="1">
        <a:spcBef>
          <a:spcPct val="0"/>
        </a:spcBef>
        <a:spcAft>
          <a:spcPct val="0"/>
        </a:spcAft>
        <a:buClr>
          <a:srgbClr val="26686D"/>
        </a:buClr>
        <a:buSzPct val="100000"/>
        <a:buFont typeface="Tahoma" pitchFamily="34" charset="0"/>
        <a:defRPr sz="2500" b="1">
          <a:solidFill>
            <a:srgbClr val="26686D"/>
          </a:solidFill>
          <a:latin typeface="Tahoma" pitchFamily="34" charset="0"/>
          <a:cs typeface="Lucida Sans Unicode" pitchFamily="34" charset="0"/>
        </a:defRPr>
      </a:lvl5pPr>
      <a:lvl6pPr marL="457200" algn="l" defTabSz="449263" rtl="0" eaLnBrk="1" fontAlgn="base" hangingPunct="1">
        <a:spcBef>
          <a:spcPct val="0"/>
        </a:spcBef>
        <a:spcAft>
          <a:spcPct val="0"/>
        </a:spcAft>
        <a:buClr>
          <a:srgbClr val="26686D"/>
        </a:buClr>
        <a:buSzPct val="100000"/>
        <a:buFont typeface="Tahoma" pitchFamily="34" charset="0"/>
        <a:defRPr sz="2500" b="1">
          <a:solidFill>
            <a:srgbClr val="26686D"/>
          </a:solidFill>
          <a:latin typeface="Tahoma" pitchFamily="34" charset="0"/>
          <a:cs typeface="Lucida Sans Unicode" pitchFamily="34" charset="0"/>
        </a:defRPr>
      </a:lvl6pPr>
      <a:lvl7pPr marL="914400" algn="l" defTabSz="449263" rtl="0" eaLnBrk="1" fontAlgn="base" hangingPunct="1">
        <a:spcBef>
          <a:spcPct val="0"/>
        </a:spcBef>
        <a:spcAft>
          <a:spcPct val="0"/>
        </a:spcAft>
        <a:buClr>
          <a:srgbClr val="26686D"/>
        </a:buClr>
        <a:buSzPct val="100000"/>
        <a:buFont typeface="Tahoma" pitchFamily="34" charset="0"/>
        <a:defRPr sz="2500" b="1">
          <a:solidFill>
            <a:srgbClr val="26686D"/>
          </a:solidFill>
          <a:latin typeface="Tahoma" pitchFamily="34" charset="0"/>
          <a:cs typeface="Lucida Sans Unicode" pitchFamily="34" charset="0"/>
        </a:defRPr>
      </a:lvl7pPr>
      <a:lvl8pPr marL="1371600" algn="l" defTabSz="449263" rtl="0" eaLnBrk="1" fontAlgn="base" hangingPunct="1">
        <a:spcBef>
          <a:spcPct val="0"/>
        </a:spcBef>
        <a:spcAft>
          <a:spcPct val="0"/>
        </a:spcAft>
        <a:buClr>
          <a:srgbClr val="26686D"/>
        </a:buClr>
        <a:buSzPct val="100000"/>
        <a:buFont typeface="Tahoma" pitchFamily="34" charset="0"/>
        <a:defRPr sz="2500" b="1">
          <a:solidFill>
            <a:srgbClr val="26686D"/>
          </a:solidFill>
          <a:latin typeface="Tahoma" pitchFamily="34" charset="0"/>
          <a:cs typeface="Lucida Sans Unicode" pitchFamily="34" charset="0"/>
        </a:defRPr>
      </a:lvl8pPr>
      <a:lvl9pPr marL="1828800" algn="l" defTabSz="449263" rtl="0" eaLnBrk="1" fontAlgn="base" hangingPunct="1">
        <a:spcBef>
          <a:spcPct val="0"/>
        </a:spcBef>
        <a:spcAft>
          <a:spcPct val="0"/>
        </a:spcAft>
        <a:buClr>
          <a:srgbClr val="26686D"/>
        </a:buClr>
        <a:buSzPct val="100000"/>
        <a:buFont typeface="Tahoma" pitchFamily="34" charset="0"/>
        <a:defRPr sz="2500" b="1">
          <a:solidFill>
            <a:srgbClr val="26686D"/>
          </a:solidFill>
          <a:latin typeface="Tahoma" pitchFamily="34" charset="0"/>
          <a:cs typeface="Lucida Sans Unicode" pitchFamily="34" charset="0"/>
        </a:defRPr>
      </a:lvl9pPr>
    </p:titleStyle>
    <p:bodyStyle>
      <a:lvl1pPr marL="341313" indent="-341313" algn="l" defTabSz="449263" rtl="0" eaLnBrk="1" fontAlgn="base" hangingPunct="1">
        <a:spcBef>
          <a:spcPts val="600"/>
        </a:spcBef>
        <a:spcAft>
          <a:spcPct val="0"/>
        </a:spcAft>
        <a:buClr>
          <a:srgbClr val="26686D"/>
        </a:buClr>
        <a:buSzPct val="80000"/>
        <a:buFont typeface="Wingdings" pitchFamily="2" charset="2"/>
        <a:buChar char=""/>
        <a:defRPr sz="2200" b="1">
          <a:solidFill>
            <a:srgbClr val="26686D"/>
          </a:solidFill>
          <a:latin typeface="Microsoft Sans Serif" panose="020B0604020202020204" pitchFamily="34" charset="0"/>
          <a:ea typeface="+mn-ea"/>
          <a:cs typeface="Microsoft Sans Serif" panose="020B0604020202020204" pitchFamily="34" charset="0"/>
        </a:defRPr>
      </a:lvl1pPr>
      <a:lvl2pPr marL="741363" indent="-284163" algn="l" defTabSz="449263" rtl="0" eaLnBrk="1" fontAlgn="base" hangingPunct="1">
        <a:spcBef>
          <a:spcPts val="550"/>
        </a:spcBef>
        <a:spcAft>
          <a:spcPct val="0"/>
        </a:spcAft>
        <a:buClr>
          <a:srgbClr val="26686D"/>
        </a:buClr>
        <a:buSzPct val="110000"/>
        <a:buFont typeface="Wingdings" pitchFamily="2" charset="2"/>
        <a:buChar char=""/>
        <a:defRPr sz="2000">
          <a:solidFill>
            <a:srgbClr val="4D4D4D"/>
          </a:solidFill>
          <a:latin typeface="Microsoft Sans Serif" panose="020B0604020202020204" pitchFamily="34" charset="0"/>
          <a:cs typeface="Microsoft Sans Serif" panose="020B0604020202020204" pitchFamily="34" charset="0"/>
        </a:defRPr>
      </a:lvl2pPr>
      <a:lvl3pPr marL="1143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26686D"/>
        </a:buClr>
        <a:buSzPct val="110000"/>
        <a:buFont typeface="Tahoma" pitchFamily="34" charset="0"/>
        <a:buChar char="•"/>
        <a:defRPr sz="1800">
          <a:solidFill>
            <a:srgbClr val="4D4D4D"/>
          </a:solidFill>
          <a:latin typeface="Microsoft Sans Serif" panose="020B0604020202020204" pitchFamily="34" charset="0"/>
          <a:cs typeface="Microsoft Sans Serif" panose="020B0604020202020204" pitchFamily="34" charset="0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26686D"/>
        </a:buClr>
        <a:buSzPct val="100000"/>
        <a:buFont typeface="Tahoma" pitchFamily="34" charset="0"/>
        <a:buChar char="o"/>
        <a:defRPr sz="1600">
          <a:solidFill>
            <a:srgbClr val="4D4D4D"/>
          </a:solidFill>
          <a:latin typeface="Microsoft Sans Serif" panose="020B0604020202020204" pitchFamily="34" charset="0"/>
          <a:cs typeface="Microsoft Sans Serif" panose="020B0604020202020204" pitchFamily="34" charset="0"/>
        </a:defRPr>
      </a:lvl4pPr>
      <a:lvl5pPr marL="20574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26686D"/>
        </a:buClr>
        <a:buSzPct val="100000"/>
        <a:buFont typeface="Wingdings" pitchFamily="2" charset="2"/>
        <a:buChar char=""/>
        <a:defRPr sz="1400">
          <a:solidFill>
            <a:srgbClr val="4D4D4D"/>
          </a:solidFill>
          <a:latin typeface="Microsoft Sans Serif" panose="020B0604020202020204" pitchFamily="34" charset="0"/>
          <a:cs typeface="Microsoft Sans Serif" panose="020B0604020202020204" pitchFamily="34" charset="0"/>
        </a:defRPr>
      </a:lvl5pPr>
      <a:lvl6pPr marL="25146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26686D"/>
        </a:buClr>
        <a:buSzPct val="100000"/>
        <a:buFont typeface="Wingdings" pitchFamily="2" charset="2"/>
        <a:buChar char=""/>
        <a:defRPr sz="1400">
          <a:solidFill>
            <a:srgbClr val="4D4D4D"/>
          </a:solidFill>
          <a:latin typeface="+mn-lt"/>
          <a:cs typeface="+mn-cs"/>
        </a:defRPr>
      </a:lvl6pPr>
      <a:lvl7pPr marL="29718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26686D"/>
        </a:buClr>
        <a:buSzPct val="100000"/>
        <a:buFont typeface="Wingdings" pitchFamily="2" charset="2"/>
        <a:buChar char=""/>
        <a:defRPr sz="1400">
          <a:solidFill>
            <a:srgbClr val="4D4D4D"/>
          </a:solidFill>
          <a:latin typeface="+mn-lt"/>
          <a:cs typeface="+mn-cs"/>
        </a:defRPr>
      </a:lvl7pPr>
      <a:lvl8pPr marL="34290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26686D"/>
        </a:buClr>
        <a:buSzPct val="100000"/>
        <a:buFont typeface="Wingdings" pitchFamily="2" charset="2"/>
        <a:buChar char=""/>
        <a:defRPr sz="1400">
          <a:solidFill>
            <a:srgbClr val="4D4D4D"/>
          </a:solidFill>
          <a:latin typeface="+mn-lt"/>
          <a:cs typeface="+mn-cs"/>
        </a:defRPr>
      </a:lvl8pPr>
      <a:lvl9pPr marL="3886200" indent="-228600" algn="l" defTabSz="449263" rtl="0" eaLnBrk="1" fontAlgn="base" hangingPunct="1">
        <a:spcBef>
          <a:spcPts val="350"/>
        </a:spcBef>
        <a:spcAft>
          <a:spcPct val="0"/>
        </a:spcAft>
        <a:buClr>
          <a:srgbClr val="26686D"/>
        </a:buClr>
        <a:buSzPct val="100000"/>
        <a:buFont typeface="Wingdings" pitchFamily="2" charset="2"/>
        <a:buChar char=""/>
        <a:defRPr sz="1400">
          <a:solidFill>
            <a:srgbClr val="4D4D4D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C:/Users/mdomat/Desktop/Congresos_Projects/NanoRisk_AVANZAREMay2015/RMM%20Library%20.xl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s-ES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95" y="6079561"/>
            <a:ext cx="613891" cy="411999"/>
          </a:xfrm>
          <a:prstGeom prst="rect">
            <a:avLst/>
          </a:prstGeom>
        </p:spPr>
      </p:pic>
      <p:sp>
        <p:nvSpPr>
          <p:cNvPr id="21" name="Round Same Side Corner Rectangle 25"/>
          <p:cNvSpPr/>
          <p:nvPr/>
        </p:nvSpPr>
        <p:spPr>
          <a:xfrm>
            <a:off x="282657" y="1033627"/>
            <a:ext cx="8578683" cy="4718555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142" y="6070805"/>
            <a:ext cx="651010" cy="4743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CuadroTexto 36"/>
          <p:cNvSpPr txBox="1"/>
          <p:nvPr/>
        </p:nvSpPr>
        <p:spPr>
          <a:xfrm>
            <a:off x="321095" y="89584"/>
            <a:ext cx="86546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Taller: Aplicación práctica de medidas de protección frente a </a:t>
            </a:r>
            <a:r>
              <a:rPr lang="es-ES" sz="2200" b="1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nanomateriales</a:t>
            </a:r>
            <a:r>
              <a:rPr lang="es-ES" sz="22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Proyecto LIFE </a:t>
            </a:r>
            <a:r>
              <a:rPr lang="es-ES" sz="2200" b="1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NanoRISK</a:t>
            </a:r>
            <a:br>
              <a:rPr lang="es-ES" sz="22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s-ES" sz="2200" b="1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4946395" y="3541492"/>
            <a:ext cx="35956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>
                <a:solidFill>
                  <a:srgbClr val="0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Maida Domat - ITENE </a:t>
            </a:r>
          </a:p>
          <a:p>
            <a:pPr algn="ctr"/>
            <a:r>
              <a:rPr lang="es-ES" sz="1600" dirty="0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maida.domat@itene.com</a:t>
            </a:r>
          </a:p>
          <a:p>
            <a:pPr algn="just"/>
            <a:endParaRPr lang="es-ES" sz="1600" b="1" dirty="0">
              <a:solidFill>
                <a:srgbClr val="0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es-ES" sz="1600" dirty="0">
                <a:solidFill>
                  <a:srgbClr val="0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Alicante - 15 de Septiembre  de 2016</a:t>
            </a:r>
          </a:p>
          <a:p>
            <a:pPr algn="ctr"/>
            <a:endParaRPr lang="es-ES" sz="1600" dirty="0">
              <a:solidFill>
                <a:srgbClr val="0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es-ES" sz="1600" dirty="0">
                <a:solidFill>
                  <a:srgbClr val="0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Instituto Valenciano de Seguridad y Salud en el Trabajo (INVASSAT)</a:t>
            </a:r>
          </a:p>
          <a:p>
            <a:pPr algn="just"/>
            <a:endParaRPr lang="es-ES" sz="1600" b="1" dirty="0">
              <a:solidFill>
                <a:srgbClr val="0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20" name="Imagen 19"/>
          <p:cNvPicPr/>
          <p:nvPr/>
        </p:nvPicPr>
        <p:blipFill rotWithShape="1">
          <a:blip r:embed="rId5"/>
          <a:srcRect l="15406" t="-4700" b="54955"/>
          <a:stretch/>
        </p:blipFill>
        <p:spPr>
          <a:xfrm>
            <a:off x="1038608" y="6037601"/>
            <a:ext cx="3523867" cy="540713"/>
          </a:xfrm>
          <a:prstGeom prst="rect">
            <a:avLst/>
          </a:prstGeom>
        </p:spPr>
      </p:pic>
      <p:pic>
        <p:nvPicPr>
          <p:cNvPr id="22" name="Imagen 21"/>
          <p:cNvPicPr/>
          <p:nvPr/>
        </p:nvPicPr>
        <p:blipFill rotWithShape="1">
          <a:blip r:embed="rId5"/>
          <a:srcRect t="44753"/>
          <a:stretch/>
        </p:blipFill>
        <p:spPr>
          <a:xfrm>
            <a:off x="4740275" y="6024274"/>
            <a:ext cx="3670826" cy="467286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318" y="6078941"/>
            <a:ext cx="2213811" cy="431661"/>
          </a:xfrm>
          <a:prstGeom prst="rect">
            <a:avLst/>
          </a:prstGeom>
        </p:spPr>
      </p:pic>
      <p:pic>
        <p:nvPicPr>
          <p:cNvPr id="1026" name="Picture 2" descr="Resultado de imagen de protective equipmen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39" y="2300015"/>
            <a:ext cx="3497393" cy="345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n 23" descr="Resultado de imagen de nanorisk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61" b="25868"/>
          <a:stretch/>
        </p:blipFill>
        <p:spPr bwMode="auto">
          <a:xfrm>
            <a:off x="614847" y="1315717"/>
            <a:ext cx="2527539" cy="103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CuadroTexto 31"/>
          <p:cNvSpPr txBox="1"/>
          <p:nvPr/>
        </p:nvSpPr>
        <p:spPr>
          <a:xfrm>
            <a:off x="3275956" y="1263253"/>
            <a:ext cx="56425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err="1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NanoRISK</a:t>
            </a:r>
            <a:r>
              <a:rPr lang="es-ES" sz="2200" b="1" dirty="0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– Presentación de la biblioteca interactiva para la selección de medidas de gestión de riesgo frente a nanomateriales</a:t>
            </a:r>
            <a:br>
              <a:rPr lang="es-ES" sz="2200" b="1" dirty="0">
                <a:solidFill>
                  <a:srgbClr val="26686D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s-ES" sz="2200" b="1" dirty="0">
              <a:solidFill>
                <a:srgbClr val="26686D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047793"/>
      </p:ext>
    </p:extLst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10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74" t="18844" r="8246" b="6098"/>
          <a:stretch/>
        </p:blipFill>
        <p:spPr>
          <a:xfrm>
            <a:off x="750628" y="1526278"/>
            <a:ext cx="7798850" cy="5107945"/>
          </a:xfrm>
          <a:prstGeom prst="rect">
            <a:avLst/>
          </a:prstGeom>
        </p:spPr>
      </p:pic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entrada: Situaciones de Exposición (1/2)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409654"/>
      </p:ext>
    </p:extLst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11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74" t="19701" r="8022" b="6238"/>
          <a:stretch/>
        </p:blipFill>
        <p:spPr>
          <a:xfrm>
            <a:off x="445331" y="1331244"/>
            <a:ext cx="8329277" cy="5369858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entrada: Situaciones de Exposición (2/2)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803129"/>
      </p:ext>
    </p:extLst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12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t="18620" b="5679"/>
          <a:stretch/>
        </p:blipFill>
        <p:spPr>
          <a:xfrm>
            <a:off x="269835" y="1444161"/>
            <a:ext cx="8279642" cy="5279407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entrada: Medidas de Gestión de Riesgo Existentes (1/3)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719974"/>
      </p:ext>
    </p:extLst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13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t="19349" r="1642" b="5819"/>
          <a:stretch/>
        </p:blipFill>
        <p:spPr>
          <a:xfrm>
            <a:off x="256187" y="1562128"/>
            <a:ext cx="8459326" cy="5148793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entrada: Medidas de Gestión de Riesgo Existentes (2/3)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930208"/>
      </p:ext>
    </p:extLst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14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746" t="18932" r="970" b="6378"/>
          <a:stretch/>
        </p:blipFill>
        <p:spPr>
          <a:xfrm>
            <a:off x="266751" y="1462889"/>
            <a:ext cx="8610493" cy="5234792"/>
          </a:xfrm>
          <a:prstGeom prst="rect">
            <a:avLst/>
          </a:prstGeom>
        </p:spPr>
      </p:pic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entrada: Medidas de Gestión de Riesgo Existentes (3/3)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40939"/>
      </p:ext>
    </p:extLst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29837" y="862663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15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Rectángulo redondeado 13"/>
          <p:cNvSpPr/>
          <p:nvPr/>
        </p:nvSpPr>
        <p:spPr bwMode="auto">
          <a:xfrm>
            <a:off x="5054051" y="2530793"/>
            <a:ext cx="2776184" cy="1427213"/>
          </a:xfrm>
          <a:prstGeom prst="roundRect">
            <a:avLst/>
          </a:prstGeom>
          <a:solidFill>
            <a:srgbClr val="99C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336947"/>
            <a:endParaRPr lang="es-ES" sz="1800" b="1" dirty="0">
              <a:solidFill>
                <a:schemeClr val="bg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defTabSz="336947"/>
            <a:r>
              <a:rPr lang="es-ES" sz="1800" b="1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Eficiencia</a:t>
            </a:r>
          </a:p>
          <a:p>
            <a:pPr algn="ctr" defTabSz="336947"/>
            <a:r>
              <a:rPr lang="es-ES" sz="1800" b="1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las MGR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1027473" y="3312129"/>
            <a:ext cx="1539203" cy="690223"/>
            <a:chOff x="3790367" y="1924578"/>
            <a:chExt cx="2052271" cy="920297"/>
          </a:xfrm>
        </p:grpSpPr>
        <p:sp>
          <p:nvSpPr>
            <p:cNvPr id="28" name="Elipse 27"/>
            <p:cNvSpPr/>
            <p:nvPr/>
          </p:nvSpPr>
          <p:spPr bwMode="auto">
            <a:xfrm>
              <a:off x="3820237" y="1924578"/>
              <a:ext cx="1928365" cy="920297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/>
              <a:endParaRPr lang="es-ES" sz="1800"/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3790367" y="2137191"/>
              <a:ext cx="2052271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Nanomaterial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 rot="2387729">
            <a:off x="2324625" y="3213091"/>
            <a:ext cx="1109600" cy="631871"/>
            <a:chOff x="3820236" y="1924578"/>
            <a:chExt cx="1479466" cy="842494"/>
          </a:xfrm>
        </p:grpSpPr>
        <p:sp>
          <p:nvSpPr>
            <p:cNvPr id="22" name="Elipse 21"/>
            <p:cNvSpPr/>
            <p:nvPr/>
          </p:nvSpPr>
          <p:spPr bwMode="auto">
            <a:xfrm>
              <a:off x="3820236" y="1924578"/>
              <a:ext cx="1479466" cy="84249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/>
              <a:endParaRPr lang="es-ES" sz="1800"/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3997107" y="2093630"/>
              <a:ext cx="1298390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Proceso</a:t>
              </a:r>
            </a:p>
          </p:txBody>
        </p:sp>
      </p:grpSp>
      <p:sp>
        <p:nvSpPr>
          <p:cNvPr id="18" name="Flecha curvada hacia la derecha 17"/>
          <p:cNvSpPr/>
          <p:nvPr/>
        </p:nvSpPr>
        <p:spPr bwMode="auto">
          <a:xfrm rot="20435725">
            <a:off x="887920" y="4290727"/>
            <a:ext cx="464877" cy="1012279"/>
          </a:xfrm>
          <a:prstGeom prst="curvedRightArrow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s-ES" sz="1800"/>
          </a:p>
        </p:txBody>
      </p:sp>
      <p:sp>
        <p:nvSpPr>
          <p:cNvPr id="20" name="Flecha curvada hacia la derecha 19"/>
          <p:cNvSpPr/>
          <p:nvPr/>
        </p:nvSpPr>
        <p:spPr bwMode="auto">
          <a:xfrm rot="577162" flipH="1" flipV="1">
            <a:off x="7909553" y="3327020"/>
            <a:ext cx="464877" cy="1012279"/>
          </a:xfrm>
          <a:prstGeom prst="curvedRightArrow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s-ES" sz="1800"/>
          </a:p>
        </p:txBody>
      </p:sp>
      <p:sp>
        <p:nvSpPr>
          <p:cNvPr id="3" name="Triángulo isósceles 2"/>
          <p:cNvSpPr/>
          <p:nvPr/>
        </p:nvSpPr>
        <p:spPr bwMode="auto">
          <a:xfrm>
            <a:off x="3755457" y="4163449"/>
            <a:ext cx="1231161" cy="949102"/>
          </a:xfrm>
          <a:prstGeom prst="triangle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1080402" y="4036481"/>
            <a:ext cx="6581273" cy="113369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cxnSp>
        <p:nvCxnSpPr>
          <p:cNvPr id="30" name="Conector recto 29"/>
          <p:cNvCxnSpPr/>
          <p:nvPr/>
        </p:nvCxnSpPr>
        <p:spPr bwMode="auto">
          <a:xfrm flipV="1">
            <a:off x="1172607" y="4100332"/>
            <a:ext cx="6243208" cy="9023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Grupo 37"/>
          <p:cNvGrpSpPr/>
          <p:nvPr/>
        </p:nvGrpSpPr>
        <p:grpSpPr>
          <a:xfrm rot="19836618">
            <a:off x="1381510" y="2771522"/>
            <a:ext cx="1563248" cy="631871"/>
            <a:chOff x="3604137" y="1954141"/>
            <a:chExt cx="2084328" cy="842494"/>
          </a:xfrm>
        </p:grpSpPr>
        <p:sp>
          <p:nvSpPr>
            <p:cNvPr id="39" name="Elipse 38"/>
            <p:cNvSpPr/>
            <p:nvPr/>
          </p:nvSpPr>
          <p:spPr bwMode="auto">
            <a:xfrm>
              <a:off x="3606684" y="1954141"/>
              <a:ext cx="2039204" cy="84249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/>
              <a:endParaRPr lang="es-ES" sz="1800"/>
            </a:p>
          </p:txBody>
        </p:sp>
        <p:sp>
          <p:nvSpPr>
            <p:cNvPr id="40" name="CuadroTexto 39"/>
            <p:cNvSpPr txBox="1"/>
            <p:nvPr/>
          </p:nvSpPr>
          <p:spPr>
            <a:xfrm>
              <a:off x="3604137" y="2093630"/>
              <a:ext cx="2084328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MGR actuales</a:t>
              </a:r>
            </a:p>
          </p:txBody>
        </p:sp>
      </p:grpSp>
      <p:sp>
        <p:nvSpPr>
          <p:cNvPr id="41" name="CuadroTexto 40"/>
          <p:cNvSpPr txBox="1"/>
          <p:nvPr/>
        </p:nvSpPr>
        <p:spPr>
          <a:xfrm>
            <a:off x="3819443" y="4777605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RIESGO</a:t>
            </a: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Cómo funciona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944204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29837" y="862663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16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Rectángulo redondeado 13"/>
          <p:cNvSpPr/>
          <p:nvPr/>
        </p:nvSpPr>
        <p:spPr bwMode="auto">
          <a:xfrm>
            <a:off x="5173580" y="2530792"/>
            <a:ext cx="2656660" cy="1438251"/>
          </a:xfrm>
          <a:prstGeom prst="roundRect">
            <a:avLst/>
          </a:prstGeom>
          <a:solidFill>
            <a:srgbClr val="99C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336947"/>
            <a:endParaRPr lang="es-ES" sz="1800" b="1" dirty="0">
              <a:solidFill>
                <a:schemeClr val="bg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defTabSz="336947"/>
            <a:r>
              <a:rPr lang="es-ES" sz="1800" b="1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Eficiencia</a:t>
            </a:r>
          </a:p>
          <a:p>
            <a:pPr algn="ctr" defTabSz="336947"/>
            <a:r>
              <a:rPr lang="es-ES" sz="1800" b="1" dirty="0">
                <a:solidFill>
                  <a:schemeClr val="bg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las MGR</a:t>
            </a:r>
          </a:p>
        </p:txBody>
      </p:sp>
      <p:grpSp>
        <p:nvGrpSpPr>
          <p:cNvPr id="16" name="Grupo 15"/>
          <p:cNvGrpSpPr/>
          <p:nvPr/>
        </p:nvGrpSpPr>
        <p:grpSpPr>
          <a:xfrm rot="20694353">
            <a:off x="1144823" y="3829374"/>
            <a:ext cx="1539203" cy="690223"/>
            <a:chOff x="3790367" y="1924578"/>
            <a:chExt cx="2052271" cy="920297"/>
          </a:xfrm>
        </p:grpSpPr>
        <p:sp>
          <p:nvSpPr>
            <p:cNvPr id="28" name="Elipse 27"/>
            <p:cNvSpPr/>
            <p:nvPr/>
          </p:nvSpPr>
          <p:spPr bwMode="auto">
            <a:xfrm>
              <a:off x="3820237" y="1924578"/>
              <a:ext cx="1928365" cy="920297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/>
              <a:endParaRPr lang="es-ES" sz="1800"/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3790367" y="2137191"/>
              <a:ext cx="2052271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Nanomaterial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 rot="1482082">
            <a:off x="2441975" y="3730336"/>
            <a:ext cx="1109600" cy="631871"/>
            <a:chOff x="3820236" y="1924578"/>
            <a:chExt cx="1479466" cy="842494"/>
          </a:xfrm>
        </p:grpSpPr>
        <p:sp>
          <p:nvSpPr>
            <p:cNvPr id="22" name="Elipse 21"/>
            <p:cNvSpPr/>
            <p:nvPr/>
          </p:nvSpPr>
          <p:spPr bwMode="auto">
            <a:xfrm>
              <a:off x="3820236" y="1924578"/>
              <a:ext cx="1479466" cy="84249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/>
              <a:endParaRPr lang="es-ES" sz="1800"/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3997107" y="2093630"/>
              <a:ext cx="1298390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Proceso</a:t>
              </a:r>
            </a:p>
          </p:txBody>
        </p:sp>
      </p:grpSp>
      <p:sp>
        <p:nvSpPr>
          <p:cNvPr id="18" name="Flecha curvada hacia la derecha 17"/>
          <p:cNvSpPr/>
          <p:nvPr/>
        </p:nvSpPr>
        <p:spPr bwMode="auto">
          <a:xfrm rot="20435725">
            <a:off x="887925" y="4301764"/>
            <a:ext cx="464877" cy="1012279"/>
          </a:xfrm>
          <a:prstGeom prst="curvedRightArrow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s-ES" sz="1800"/>
          </a:p>
        </p:txBody>
      </p:sp>
      <p:sp>
        <p:nvSpPr>
          <p:cNvPr id="20" name="Flecha curvada hacia la derecha 19"/>
          <p:cNvSpPr/>
          <p:nvPr/>
        </p:nvSpPr>
        <p:spPr bwMode="auto">
          <a:xfrm rot="577162" flipH="1" flipV="1">
            <a:off x="7909558" y="3338057"/>
            <a:ext cx="464877" cy="1012279"/>
          </a:xfrm>
          <a:prstGeom prst="curvedRightArrow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s-ES" sz="1800"/>
          </a:p>
        </p:txBody>
      </p:sp>
      <p:grpSp>
        <p:nvGrpSpPr>
          <p:cNvPr id="31" name="Grupo 30"/>
          <p:cNvGrpSpPr/>
          <p:nvPr/>
        </p:nvGrpSpPr>
        <p:grpSpPr>
          <a:xfrm>
            <a:off x="6493366" y="3271239"/>
            <a:ext cx="1440232" cy="819470"/>
            <a:chOff x="4516083" y="3889272"/>
            <a:chExt cx="3043990" cy="1371600"/>
          </a:xfrm>
        </p:grpSpPr>
        <p:sp>
          <p:nvSpPr>
            <p:cNvPr id="32" name="Rectángulo redondeado 31"/>
            <p:cNvSpPr/>
            <p:nvPr/>
          </p:nvSpPr>
          <p:spPr bwMode="auto">
            <a:xfrm>
              <a:off x="4516083" y="3889272"/>
              <a:ext cx="3043990" cy="1371600"/>
            </a:xfrm>
            <a:prstGeom prst="roundRect">
              <a:avLst/>
            </a:prstGeom>
            <a:solidFill>
              <a:srgbClr val="C00000"/>
            </a:solidFill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36947"/>
              <a:endParaRPr lang="es-E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 defTabSz="336947"/>
              <a:r>
                <a:rPr lang="es-E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Eficiencia</a:t>
              </a:r>
            </a:p>
          </p:txBody>
        </p:sp>
        <p:sp>
          <p:nvSpPr>
            <p:cNvPr id="33" name="Flecha abajo 32"/>
            <p:cNvSpPr/>
            <p:nvPr/>
          </p:nvSpPr>
          <p:spPr bwMode="auto">
            <a:xfrm>
              <a:off x="5865573" y="3943578"/>
              <a:ext cx="361043" cy="279698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/>
              <a:endParaRPr lang="es-ES" sz="1800"/>
            </a:p>
          </p:txBody>
        </p:sp>
      </p:grpSp>
      <p:grpSp>
        <p:nvGrpSpPr>
          <p:cNvPr id="34" name="Grupo 33"/>
          <p:cNvGrpSpPr/>
          <p:nvPr/>
        </p:nvGrpSpPr>
        <p:grpSpPr>
          <a:xfrm>
            <a:off x="5195297" y="2548363"/>
            <a:ext cx="1807082" cy="882636"/>
            <a:chOff x="4524100" y="2448205"/>
            <a:chExt cx="3043990" cy="1371600"/>
          </a:xfrm>
        </p:grpSpPr>
        <p:sp>
          <p:nvSpPr>
            <p:cNvPr id="35" name="Rectángulo redondeado 34"/>
            <p:cNvSpPr/>
            <p:nvPr/>
          </p:nvSpPr>
          <p:spPr bwMode="auto">
            <a:xfrm>
              <a:off x="4524100" y="2448205"/>
              <a:ext cx="3043990" cy="1371600"/>
            </a:xfrm>
            <a:prstGeom prst="roundRect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36947"/>
              <a:endParaRPr lang="es-ES" sz="1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 defTabSz="336947"/>
              <a:r>
                <a:rPr lang="es-ES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Eficiencia</a:t>
              </a:r>
            </a:p>
          </p:txBody>
        </p:sp>
        <p:sp>
          <p:nvSpPr>
            <p:cNvPr id="36" name="Flecha abajo 35"/>
            <p:cNvSpPr/>
            <p:nvPr/>
          </p:nvSpPr>
          <p:spPr bwMode="auto">
            <a:xfrm flipV="1">
              <a:off x="5865573" y="3489458"/>
              <a:ext cx="361043" cy="279698"/>
            </a:xfrm>
            <a:prstGeom prst="down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/>
              <a:endParaRPr lang="es-ES" sz="1800"/>
            </a:p>
          </p:txBody>
        </p:sp>
      </p:grpSp>
      <p:sp>
        <p:nvSpPr>
          <p:cNvPr id="3" name="Triángulo isósceles 2"/>
          <p:cNvSpPr/>
          <p:nvPr/>
        </p:nvSpPr>
        <p:spPr bwMode="auto">
          <a:xfrm>
            <a:off x="3755462" y="4174486"/>
            <a:ext cx="1231161" cy="949102"/>
          </a:xfrm>
          <a:prstGeom prst="triangle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cxnSp>
        <p:nvCxnSpPr>
          <p:cNvPr id="30" name="Conector recto 29"/>
          <p:cNvCxnSpPr/>
          <p:nvPr/>
        </p:nvCxnSpPr>
        <p:spPr bwMode="auto">
          <a:xfrm flipV="1">
            <a:off x="1375636" y="3114148"/>
            <a:ext cx="6564892" cy="1811022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Grupo 37"/>
          <p:cNvGrpSpPr/>
          <p:nvPr/>
        </p:nvGrpSpPr>
        <p:grpSpPr>
          <a:xfrm rot="18930971">
            <a:off x="1498860" y="3288767"/>
            <a:ext cx="1563248" cy="631871"/>
            <a:chOff x="3604137" y="1954141"/>
            <a:chExt cx="2084328" cy="842494"/>
          </a:xfrm>
        </p:grpSpPr>
        <p:sp>
          <p:nvSpPr>
            <p:cNvPr id="39" name="Elipse 38"/>
            <p:cNvSpPr/>
            <p:nvPr/>
          </p:nvSpPr>
          <p:spPr bwMode="auto">
            <a:xfrm>
              <a:off x="3606684" y="1954141"/>
              <a:ext cx="2039204" cy="84249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/>
              <a:endParaRPr lang="es-ES" sz="1800"/>
            </a:p>
          </p:txBody>
        </p:sp>
        <p:sp>
          <p:nvSpPr>
            <p:cNvPr id="40" name="CuadroTexto 39"/>
            <p:cNvSpPr txBox="1"/>
            <p:nvPr/>
          </p:nvSpPr>
          <p:spPr>
            <a:xfrm>
              <a:off x="3604137" y="2093630"/>
              <a:ext cx="2084328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MGR actuales</a:t>
              </a:r>
            </a:p>
          </p:txBody>
        </p:sp>
      </p:grpSp>
      <p:sp>
        <p:nvSpPr>
          <p:cNvPr id="41" name="CuadroTexto 40"/>
          <p:cNvSpPr txBox="1"/>
          <p:nvPr/>
        </p:nvSpPr>
        <p:spPr>
          <a:xfrm>
            <a:off x="3819448" y="4788642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RIESGO</a:t>
            </a: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Cómo funciona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256171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29837" y="862663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17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42" name="Grupo 41"/>
          <p:cNvGrpSpPr/>
          <p:nvPr/>
        </p:nvGrpSpPr>
        <p:grpSpPr>
          <a:xfrm>
            <a:off x="471312" y="1338916"/>
            <a:ext cx="643110" cy="3355526"/>
            <a:chOff x="2300115" y="1158568"/>
            <a:chExt cx="643110" cy="3355526"/>
          </a:xfrm>
        </p:grpSpPr>
        <p:cxnSp>
          <p:nvCxnSpPr>
            <p:cNvPr id="43" name="Conector recto 42"/>
            <p:cNvCxnSpPr/>
            <p:nvPr/>
          </p:nvCxnSpPr>
          <p:spPr bwMode="auto">
            <a:xfrm flipH="1">
              <a:off x="2300115" y="1158568"/>
              <a:ext cx="173" cy="335552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Conector recto de flecha 43"/>
            <p:cNvCxnSpPr/>
            <p:nvPr/>
          </p:nvCxnSpPr>
          <p:spPr bwMode="auto">
            <a:xfrm>
              <a:off x="2300287" y="2140351"/>
              <a:ext cx="642938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Conector recto de flecha 44"/>
            <p:cNvCxnSpPr/>
            <p:nvPr/>
          </p:nvCxnSpPr>
          <p:spPr bwMode="auto">
            <a:xfrm>
              <a:off x="2300287" y="4502108"/>
              <a:ext cx="642938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6" name="Rectángulo 45"/>
          <p:cNvSpPr/>
          <p:nvPr/>
        </p:nvSpPr>
        <p:spPr>
          <a:xfrm>
            <a:off x="1046043" y="1453220"/>
            <a:ext cx="72367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solidFill>
                  <a:srgbClr val="000000"/>
                </a:solidFill>
                <a:latin typeface="+mn-lt"/>
              </a:rPr>
              <a:t>Los datos de salida indican las MGR a considerar para la protección frente al nanomaterial y proceso específico descrito y sus eficiencias, siendo recomendados o no.</a:t>
            </a:r>
            <a:r>
              <a:rPr lang="es-ES" sz="1400" dirty="0">
                <a:latin typeface="+mn-lt"/>
              </a:rPr>
              <a:t> </a:t>
            </a:r>
          </a:p>
        </p:txBody>
      </p:sp>
      <p:sp>
        <p:nvSpPr>
          <p:cNvPr id="47" name="Rectángulo 46"/>
          <p:cNvSpPr/>
          <p:nvPr/>
        </p:nvSpPr>
        <p:spPr>
          <a:xfrm>
            <a:off x="1207572" y="4474190"/>
            <a:ext cx="46253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1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Medio Ambiental: </a:t>
            </a:r>
            <a:r>
              <a:rPr lang="es-ES" sz="11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proporcionarán recomendaciones de los</a:t>
            </a:r>
            <a:r>
              <a:rPr lang="es-ES" sz="11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1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principales controles a aplicar frente a la liberación hacia los tres compartimentos medioambientales (suelo, agua, aire).</a:t>
            </a:r>
          </a:p>
        </p:txBody>
      </p:sp>
      <p:sp>
        <p:nvSpPr>
          <p:cNvPr id="48" name="Rectángulo 47"/>
          <p:cNvSpPr/>
          <p:nvPr/>
        </p:nvSpPr>
        <p:spPr>
          <a:xfrm>
            <a:off x="1133017" y="2005413"/>
            <a:ext cx="706277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1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Ocupacional: </a:t>
            </a:r>
            <a:r>
              <a:rPr lang="es-ES" sz="11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esta tabla se enumeran una selección de </a:t>
            </a:r>
            <a:r>
              <a:rPr lang="es-ES" sz="11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31 MGR</a:t>
            </a:r>
            <a:r>
              <a:rPr lang="es-ES" sz="11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incluyendo controles de ingeniería, controles administrativos y equipos de protección individual (EPIs), ya sea para protección dérmica, ocular o respiratoria. </a:t>
            </a:r>
          </a:p>
        </p:txBody>
      </p:sp>
      <p:sp>
        <p:nvSpPr>
          <p:cNvPr id="49" name="Rectángulo 48"/>
          <p:cNvSpPr/>
          <p:nvPr/>
        </p:nvSpPr>
        <p:spPr>
          <a:xfrm>
            <a:off x="1373330" y="2906011"/>
            <a:ext cx="608737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25000"/>
              </a:lnSpc>
              <a:buFont typeface="Wingdings" panose="05000000000000000000" pitchFamily="2" charset="2"/>
              <a:buChar char="q"/>
            </a:pPr>
            <a:r>
              <a:rPr lang="es-ES" sz="100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La eficiencia de estos controles se estimó en las instalaciones de ITENE para nanopartículas de NaCl de 35 nm. </a:t>
            </a:r>
            <a:endParaRPr lang="es-ES" sz="1000" dirty="0">
              <a:solidFill>
                <a:schemeClr val="tx1"/>
              </a:solidFill>
              <a:latin typeface="+mn-lt"/>
            </a:endParaRPr>
          </a:p>
          <a:p>
            <a:pPr marL="214313" indent="-214313">
              <a:lnSpc>
                <a:spcPct val="125000"/>
              </a:lnSpc>
              <a:buFont typeface="Wingdings" panose="05000000000000000000" pitchFamily="2" charset="2"/>
              <a:buChar char="q"/>
            </a:pPr>
            <a:r>
              <a:rPr lang="es-ES" sz="1000" dirty="0">
                <a:solidFill>
                  <a:schemeClr val="tx1"/>
                </a:solidFill>
                <a:latin typeface="+mn-lt"/>
              </a:rPr>
              <a:t>En base a esta eficiencia, se "castiga" o "recompensa" su valor dependiendo de las características del NM y del proceso, lo que podría requerir o no MGR más restrictivas.</a:t>
            </a:r>
          </a:p>
          <a:p>
            <a:pPr marL="214313" indent="-214313">
              <a:lnSpc>
                <a:spcPct val="125000"/>
              </a:lnSpc>
              <a:buFont typeface="Wingdings" panose="05000000000000000000" pitchFamily="2" charset="2"/>
              <a:buChar char="q"/>
            </a:pPr>
            <a:r>
              <a:rPr lang="es-ES" sz="1000" dirty="0">
                <a:solidFill>
                  <a:schemeClr val="tx1"/>
                </a:solidFill>
                <a:latin typeface="+mn-lt"/>
              </a:rPr>
              <a:t>En función de esto, la tabla final mostrará el nivel de adecuación de la MGR considerada, la eficiencia final y la adecuación de las MGR actuales anteriormente introducidas.</a:t>
            </a: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salida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  <p:pic>
        <p:nvPicPr>
          <p:cNvPr id="51" name="Imagen 50"/>
          <p:cNvPicPr>
            <a:picLocks noChangeAspect="1"/>
          </p:cNvPicPr>
          <p:nvPr/>
        </p:nvPicPr>
        <p:blipFill rotWithShape="1">
          <a:blip r:embed="rId3"/>
          <a:srcRect l="44309" t="21998" r="17796" b="45066"/>
          <a:stretch/>
        </p:blipFill>
        <p:spPr>
          <a:xfrm>
            <a:off x="5370326" y="4305804"/>
            <a:ext cx="3344569" cy="2325519"/>
          </a:xfrm>
          <a:prstGeom prst="rect">
            <a:avLst/>
          </a:prstGeom>
        </p:spPr>
      </p:pic>
      <p:grpSp>
        <p:nvGrpSpPr>
          <p:cNvPr id="52" name="Grupo 51"/>
          <p:cNvGrpSpPr/>
          <p:nvPr/>
        </p:nvGrpSpPr>
        <p:grpSpPr>
          <a:xfrm>
            <a:off x="2160520" y="5264525"/>
            <a:ext cx="2559609" cy="1517066"/>
            <a:chOff x="6354668" y="3488258"/>
            <a:chExt cx="5286516" cy="3129818"/>
          </a:xfrm>
        </p:grpSpPr>
        <p:pic>
          <p:nvPicPr>
            <p:cNvPr id="53" name="Picture 2" descr="http://www.arcrisk.eu/uploads/images/content/Impact-of-climate-change-on-POPs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62" t="16416" r="15259"/>
            <a:stretch/>
          </p:blipFill>
          <p:spPr bwMode="auto">
            <a:xfrm>
              <a:off x="6354668" y="3488258"/>
              <a:ext cx="5286516" cy="3129818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Rectángulo 53"/>
            <p:cNvSpPr/>
            <p:nvPr/>
          </p:nvSpPr>
          <p:spPr>
            <a:xfrm>
              <a:off x="8936080" y="5971187"/>
              <a:ext cx="2501893" cy="6349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400" dirty="0"/>
                <a:t>sedimento</a:t>
              </a:r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6923167" y="5659886"/>
              <a:ext cx="89597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800" dirty="0"/>
                <a:t>suelo</a:t>
              </a:r>
            </a:p>
          </p:txBody>
        </p:sp>
        <p:sp>
          <p:nvSpPr>
            <p:cNvPr id="56" name="Rectángulo 55"/>
            <p:cNvSpPr/>
            <p:nvPr/>
          </p:nvSpPr>
          <p:spPr>
            <a:xfrm>
              <a:off x="10021724" y="5342220"/>
              <a:ext cx="1424907" cy="6349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400" dirty="0"/>
                <a:t>agua</a:t>
              </a:r>
            </a:p>
          </p:txBody>
        </p:sp>
        <p:sp>
          <p:nvSpPr>
            <p:cNvPr id="57" name="Rectángulo 56"/>
            <p:cNvSpPr/>
            <p:nvPr/>
          </p:nvSpPr>
          <p:spPr>
            <a:xfrm>
              <a:off x="9325559" y="4536526"/>
              <a:ext cx="861466" cy="5714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200" dirty="0">
                  <a:solidFill>
                    <a:srgbClr val="336699"/>
                  </a:solidFill>
                </a:rPr>
                <a:t>aire</a:t>
              </a:r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90" y="4447110"/>
            <a:ext cx="646832" cy="56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242220"/>
      </p:ext>
    </p:extLst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18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l="523" t="19270" r="858" b="6378"/>
          <a:stretch/>
        </p:blipFill>
        <p:spPr>
          <a:xfrm>
            <a:off x="228717" y="1358916"/>
            <a:ext cx="8686562" cy="523925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salida (1/3)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931111"/>
      </p:ext>
    </p:extLst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19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l="-261" t="20286" r="74" b="5679"/>
          <a:stretch/>
        </p:blipFill>
        <p:spPr>
          <a:xfrm>
            <a:off x="203856" y="1505047"/>
            <a:ext cx="8649690" cy="5316881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salida (2/3)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018066"/>
      </p:ext>
    </p:extLst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282657" y="1033627"/>
            <a:ext cx="8578683" cy="4718555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pic>
        <p:nvPicPr>
          <p:cNvPr id="26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142" y="6070805"/>
            <a:ext cx="651010" cy="4743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8"/>
          <p:cNvSpPr txBox="1">
            <a:spLocks noChangeArrowheads="1"/>
          </p:cNvSpPr>
          <p:nvPr/>
        </p:nvSpPr>
        <p:spPr bwMode="auto">
          <a:xfrm>
            <a:off x="789831" y="1682780"/>
            <a:ext cx="548322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26686D"/>
              </a:buClr>
              <a:buSzPct val="100000"/>
              <a:buFont typeface="Tahoma" pitchFamily="34" charset="0"/>
              <a:defRPr sz="2800" b="1">
                <a:solidFill>
                  <a:srgbClr val="26686D"/>
                </a:solidFill>
                <a:latin typeface="Microsoft Sans Serif" panose="020B0604020202020204" pitchFamily="34" charset="0"/>
                <a:ea typeface="+mj-ea"/>
                <a:cs typeface="Microsoft Sans Serif" panose="020B0604020202020204" pitchFamily="34" charset="0"/>
              </a:defRPr>
            </a:lvl1pPr>
            <a:lvl2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26686D"/>
              </a:buClr>
              <a:buSzPct val="100000"/>
              <a:buFont typeface="Tahoma" pitchFamily="34" charset="0"/>
              <a:defRPr sz="2500" b="1">
                <a:solidFill>
                  <a:srgbClr val="26686D"/>
                </a:solidFill>
                <a:latin typeface="Tahoma" pitchFamily="34" charset="0"/>
                <a:cs typeface="Lucida Sans Unicode" pitchFamily="34" charset="0"/>
              </a:defRPr>
            </a:lvl2pPr>
            <a:lvl3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26686D"/>
              </a:buClr>
              <a:buSzPct val="100000"/>
              <a:buFont typeface="Tahoma" pitchFamily="34" charset="0"/>
              <a:defRPr sz="2500" b="1">
                <a:solidFill>
                  <a:srgbClr val="26686D"/>
                </a:solidFill>
                <a:latin typeface="Tahoma" pitchFamily="34" charset="0"/>
                <a:cs typeface="Lucida Sans Unicode" pitchFamily="34" charset="0"/>
              </a:defRPr>
            </a:lvl3pPr>
            <a:lvl4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26686D"/>
              </a:buClr>
              <a:buSzPct val="100000"/>
              <a:buFont typeface="Tahoma" pitchFamily="34" charset="0"/>
              <a:defRPr sz="2500" b="1">
                <a:solidFill>
                  <a:srgbClr val="26686D"/>
                </a:solidFill>
                <a:latin typeface="Tahoma" pitchFamily="34" charset="0"/>
                <a:cs typeface="Lucida Sans Unicode" pitchFamily="34" charset="0"/>
              </a:defRPr>
            </a:lvl4pPr>
            <a:lvl5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26686D"/>
              </a:buClr>
              <a:buSzPct val="100000"/>
              <a:buFont typeface="Tahoma" pitchFamily="34" charset="0"/>
              <a:defRPr sz="2500" b="1">
                <a:solidFill>
                  <a:srgbClr val="26686D"/>
                </a:solidFill>
                <a:latin typeface="Tahoma" pitchFamily="34" charset="0"/>
                <a:cs typeface="Lucida Sans Unicode" pitchFamily="34" charset="0"/>
              </a:defRPr>
            </a:lvl5pPr>
            <a:lvl6pPr marL="4572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26686D"/>
              </a:buClr>
              <a:buSzPct val="100000"/>
              <a:buFont typeface="Tahoma" pitchFamily="34" charset="0"/>
              <a:defRPr sz="2500" b="1">
                <a:solidFill>
                  <a:srgbClr val="26686D"/>
                </a:solidFill>
                <a:latin typeface="Tahoma" pitchFamily="34" charset="0"/>
                <a:cs typeface="Lucida Sans Unicode" pitchFamily="34" charset="0"/>
              </a:defRPr>
            </a:lvl6pPr>
            <a:lvl7pPr marL="9144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26686D"/>
              </a:buClr>
              <a:buSzPct val="100000"/>
              <a:buFont typeface="Tahoma" pitchFamily="34" charset="0"/>
              <a:defRPr sz="2500" b="1">
                <a:solidFill>
                  <a:srgbClr val="26686D"/>
                </a:solidFill>
                <a:latin typeface="Tahoma" pitchFamily="34" charset="0"/>
                <a:cs typeface="Lucida Sans Unicode" pitchFamily="34" charset="0"/>
              </a:defRPr>
            </a:lvl7pPr>
            <a:lvl8pPr marL="1371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26686D"/>
              </a:buClr>
              <a:buSzPct val="100000"/>
              <a:buFont typeface="Tahoma" pitchFamily="34" charset="0"/>
              <a:defRPr sz="2500" b="1">
                <a:solidFill>
                  <a:srgbClr val="26686D"/>
                </a:solidFill>
                <a:latin typeface="Tahoma" pitchFamily="34" charset="0"/>
                <a:cs typeface="Lucida Sans Unicode" pitchFamily="34" charset="0"/>
              </a:defRPr>
            </a:lvl8pPr>
            <a:lvl9pPr marL="18288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26686D"/>
              </a:buClr>
              <a:buSzPct val="100000"/>
              <a:buFont typeface="Tahoma" pitchFamily="34" charset="0"/>
              <a:defRPr sz="2500" b="1">
                <a:solidFill>
                  <a:srgbClr val="26686D"/>
                </a:solidFill>
                <a:latin typeface="Tahoma" pitchFamily="34" charset="0"/>
                <a:cs typeface="Lucida Sans Unicode" pitchFamily="34" charset="0"/>
              </a:defRPr>
            </a:lvl9pPr>
          </a:lstStyle>
          <a:p>
            <a:pPr>
              <a:defRPr/>
            </a:pPr>
            <a:r>
              <a:rPr lang="es-ES" sz="2400" kern="0" dirty="0">
                <a:solidFill>
                  <a:srgbClr val="336699"/>
                </a:solidFill>
                <a:latin typeface="Trebuchet MS" charset="0"/>
                <a:ea typeface="ＭＳ Ｐゴシック" charset="0"/>
                <a:cs typeface="+mj-cs"/>
              </a:rPr>
              <a:t>Contenidos </a:t>
            </a:r>
          </a:p>
        </p:txBody>
      </p:sp>
      <p:sp>
        <p:nvSpPr>
          <p:cNvPr id="23" name="Text Box 1033"/>
          <p:cNvSpPr txBox="1">
            <a:spLocks noChangeArrowheads="1"/>
          </p:cNvSpPr>
          <p:nvPr/>
        </p:nvSpPr>
        <p:spPr bwMode="auto">
          <a:xfrm>
            <a:off x="1494638" y="2633551"/>
            <a:ext cx="530616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457200" indent="-4572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>
                <a:srgbClr val="336699"/>
              </a:buClr>
              <a:buSzTx/>
              <a:buFontTx/>
              <a:buAutoNum type="arabicPeriod"/>
            </a:pPr>
            <a:r>
              <a:rPr lang="es-ES" altLang="es-ES" sz="1800" dirty="0">
                <a:solidFill>
                  <a:srgbClr val="336699"/>
                </a:solidFill>
                <a:latin typeface="Trebuchet MS" panose="020B0603020202020204" pitchFamily="34" charset="0"/>
                <a:cs typeface="Tahoma" panose="020B0604030504040204" pitchFamily="34" charset="0"/>
              </a:rPr>
              <a:t>Objetivos</a:t>
            </a:r>
          </a:p>
          <a:p>
            <a:pPr>
              <a:spcBef>
                <a:spcPct val="50000"/>
              </a:spcBef>
              <a:buClr>
                <a:srgbClr val="336699"/>
              </a:buClr>
              <a:buSzTx/>
              <a:buFontTx/>
              <a:buAutoNum type="arabicPeriod"/>
            </a:pPr>
            <a:r>
              <a:rPr lang="es-ES" altLang="es-ES" sz="1800" dirty="0">
                <a:solidFill>
                  <a:srgbClr val="336699"/>
                </a:solidFill>
                <a:latin typeface="Trebuchet MS" panose="020B0603020202020204" pitchFamily="34" charset="0"/>
                <a:cs typeface="Tahoma" panose="020B0604030504040204" pitchFamily="34" charset="0"/>
              </a:rPr>
              <a:t>Descripción de la metodología</a:t>
            </a:r>
          </a:p>
          <a:p>
            <a:pPr>
              <a:spcBef>
                <a:spcPct val="50000"/>
              </a:spcBef>
              <a:buClr>
                <a:srgbClr val="336699"/>
              </a:buClr>
              <a:buSzTx/>
              <a:buFontTx/>
              <a:buAutoNum type="arabicPeriod"/>
            </a:pPr>
            <a:r>
              <a:rPr lang="es-ES" altLang="es-ES" sz="1800" dirty="0">
                <a:solidFill>
                  <a:srgbClr val="336699"/>
                </a:solidFill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</a:p>
          <a:p>
            <a:pPr>
              <a:spcBef>
                <a:spcPct val="50000"/>
              </a:spcBef>
              <a:buClr>
                <a:srgbClr val="336699"/>
              </a:buClr>
              <a:buSzTx/>
              <a:buFontTx/>
              <a:buAutoNum type="arabicPeriod"/>
            </a:pPr>
            <a:r>
              <a:rPr lang="es-ES" altLang="es-ES" sz="1800" dirty="0">
                <a:solidFill>
                  <a:srgbClr val="336699"/>
                </a:solidFill>
                <a:latin typeface="Trebuchet MS" panose="020B0603020202020204" pitchFamily="34" charset="0"/>
                <a:cs typeface="Tahoma" panose="020B0604030504040204" pitchFamily="34" charset="0"/>
              </a:rPr>
              <a:t>Caso práctico</a:t>
            </a:r>
          </a:p>
          <a:p>
            <a:pPr>
              <a:spcBef>
                <a:spcPct val="50000"/>
              </a:spcBef>
              <a:buSzTx/>
              <a:buFontTx/>
              <a:buNone/>
            </a:pPr>
            <a:endParaRPr lang="es-ES" altLang="es-ES" sz="1800" dirty="0">
              <a:solidFill>
                <a:srgbClr val="336699"/>
              </a:solidFill>
              <a:latin typeface="Trebuchet MS" panose="020B060302020202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21095" y="89584"/>
            <a:ext cx="86546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Taller: Aplicación práctica de medidas de protección frente a nanomateriales. Proyecto LIFE </a:t>
            </a:r>
            <a:r>
              <a:rPr lang="es-ES" sz="2200" b="1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NanoRISK</a:t>
            </a:r>
            <a:br>
              <a:rPr lang="es-ES" sz="22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s-ES" sz="2200" b="1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95" y="6079561"/>
            <a:ext cx="613891" cy="411999"/>
          </a:xfrm>
          <a:prstGeom prst="rect">
            <a:avLst/>
          </a:prstGeom>
        </p:spPr>
      </p:pic>
      <p:pic>
        <p:nvPicPr>
          <p:cNvPr id="18" name="Imagen 17"/>
          <p:cNvPicPr/>
          <p:nvPr/>
        </p:nvPicPr>
        <p:blipFill rotWithShape="1">
          <a:blip r:embed="rId5"/>
          <a:srcRect l="15406" t="-4700" b="54955"/>
          <a:stretch/>
        </p:blipFill>
        <p:spPr>
          <a:xfrm>
            <a:off x="1038608" y="6037601"/>
            <a:ext cx="3523867" cy="540713"/>
          </a:xfrm>
          <a:prstGeom prst="rect">
            <a:avLst/>
          </a:prstGeom>
        </p:spPr>
      </p:pic>
      <p:pic>
        <p:nvPicPr>
          <p:cNvPr id="20" name="Imagen 19"/>
          <p:cNvPicPr/>
          <p:nvPr/>
        </p:nvPicPr>
        <p:blipFill rotWithShape="1">
          <a:blip r:embed="rId5"/>
          <a:srcRect t="44753"/>
          <a:stretch/>
        </p:blipFill>
        <p:spPr>
          <a:xfrm>
            <a:off x="4740275" y="6024274"/>
            <a:ext cx="3670826" cy="467286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318" y="6078941"/>
            <a:ext cx="2213811" cy="43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45304"/>
      </p:ext>
    </p:extLst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20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l="186" t="18738" r="747" b="5959"/>
          <a:stretch/>
        </p:blipFill>
        <p:spPr>
          <a:xfrm>
            <a:off x="168275" y="1505047"/>
            <a:ext cx="8669955" cy="5272190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salida (3/3)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3195"/>
      </p:ext>
    </p:extLst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s-ES"/>
          </a:p>
        </p:txBody>
      </p:sp>
      <p:sp>
        <p:nvSpPr>
          <p:cNvPr id="21" name="Round Same Side Corner Rectangle 25"/>
          <p:cNvSpPr/>
          <p:nvPr/>
        </p:nvSpPr>
        <p:spPr>
          <a:xfrm>
            <a:off x="282657" y="1033627"/>
            <a:ext cx="8578683" cy="4718555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142" y="6070805"/>
            <a:ext cx="651010" cy="4743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CuadroTexto 38"/>
          <p:cNvSpPr txBox="1"/>
          <p:nvPr/>
        </p:nvSpPr>
        <p:spPr>
          <a:xfrm>
            <a:off x="589602" y="4140065"/>
            <a:ext cx="5607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b="1" dirty="0">
                <a:solidFill>
                  <a:srgbClr val="0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Maidá Domat- ITENE </a:t>
            </a:r>
          </a:p>
          <a:p>
            <a:pPr algn="just"/>
            <a:r>
              <a:rPr lang="es-ES" sz="1600" b="1" dirty="0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maida.domat@itene.com</a:t>
            </a:r>
          </a:p>
          <a:p>
            <a:pPr algn="just"/>
            <a:endParaRPr lang="es-ES" sz="1600" b="1" dirty="0">
              <a:solidFill>
                <a:srgbClr val="0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/>
            <a:endParaRPr lang="es-ES" sz="1600" b="1" dirty="0">
              <a:solidFill>
                <a:srgbClr val="0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/>
            <a:endParaRPr lang="es-ES" sz="1600" b="1" dirty="0">
              <a:solidFill>
                <a:srgbClr val="0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947661" y="1413667"/>
            <a:ext cx="5400223" cy="251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 b="1" u="sng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 b="1" u="sng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 b="1" u="sng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 b="1" u="sng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 b="1" u="sng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 u="sng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 u="sng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 u="sng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 u="sng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180975" indent="-180975" algn="ctr" defTabSz="914400" eaLnBrk="1" hangingPunct="1">
              <a:spcBef>
                <a:spcPct val="20000"/>
              </a:spcBef>
              <a:buClr>
                <a:srgbClr val="26686D"/>
              </a:buClr>
              <a:buSzPct val="80000"/>
              <a:buFont typeface="Wingdings" pitchFamily="2" charset="2"/>
              <a:buNone/>
            </a:pPr>
            <a:r>
              <a:rPr lang="en-GB" sz="4400" u="none" dirty="0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¡</a:t>
            </a:r>
            <a:r>
              <a:rPr lang="en-GB" sz="4400" u="none" dirty="0" err="1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Gracias</a:t>
            </a:r>
            <a:r>
              <a:rPr lang="en-GB" sz="4400" u="none" dirty="0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GB" sz="4400" u="none" dirty="0" err="1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por</a:t>
            </a:r>
            <a:r>
              <a:rPr lang="en-GB" sz="4400" u="none" dirty="0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GB" sz="4400" u="none" dirty="0" err="1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su</a:t>
            </a:r>
            <a:r>
              <a:rPr lang="en-GB" sz="4400" u="none" dirty="0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GB" sz="4400" u="none" dirty="0" err="1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atención</a:t>
            </a:r>
            <a:r>
              <a:rPr lang="en-GB" sz="4400" u="none" dirty="0">
                <a:solidFill>
                  <a:srgbClr val="3366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!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7" y="6078314"/>
            <a:ext cx="613891" cy="411999"/>
          </a:xfrm>
          <a:prstGeom prst="rect">
            <a:avLst/>
          </a:prstGeom>
        </p:spPr>
      </p:pic>
      <p:pic>
        <p:nvPicPr>
          <p:cNvPr id="18" name="Imagen 17"/>
          <p:cNvPicPr/>
          <p:nvPr/>
        </p:nvPicPr>
        <p:blipFill rotWithShape="1">
          <a:blip r:embed="rId5"/>
          <a:srcRect l="15406" t="-4700" b="54955"/>
          <a:stretch/>
        </p:blipFill>
        <p:spPr>
          <a:xfrm>
            <a:off x="1000170" y="6036354"/>
            <a:ext cx="3523867" cy="540713"/>
          </a:xfrm>
          <a:prstGeom prst="rect">
            <a:avLst/>
          </a:prstGeom>
        </p:spPr>
      </p:pic>
      <p:pic>
        <p:nvPicPr>
          <p:cNvPr id="20" name="Imagen 19"/>
          <p:cNvPicPr/>
          <p:nvPr/>
        </p:nvPicPr>
        <p:blipFill rotWithShape="1">
          <a:blip r:embed="rId5"/>
          <a:srcRect t="44753"/>
          <a:stretch/>
        </p:blipFill>
        <p:spPr>
          <a:xfrm>
            <a:off x="4701837" y="6023027"/>
            <a:ext cx="3670826" cy="46728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880" y="6077694"/>
            <a:ext cx="2213811" cy="431661"/>
          </a:xfrm>
          <a:prstGeom prst="rect">
            <a:avLst/>
          </a:prstGeom>
        </p:spPr>
      </p:pic>
      <p:pic>
        <p:nvPicPr>
          <p:cNvPr id="28" name="Imagen 27" descr="Resultado de imagen de nanorisk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61" b="25868"/>
          <a:stretch/>
        </p:blipFill>
        <p:spPr bwMode="auto">
          <a:xfrm>
            <a:off x="5038814" y="3530017"/>
            <a:ext cx="3477833" cy="142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/>
          <p:cNvSpPr txBox="1"/>
          <p:nvPr/>
        </p:nvSpPr>
        <p:spPr>
          <a:xfrm>
            <a:off x="321095" y="89584"/>
            <a:ext cx="86546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Taller: Aplicación práctica de medidas de protección frente a nanomateriales. Proyecto LIFE </a:t>
            </a:r>
            <a:r>
              <a:rPr lang="es-ES" sz="2200" b="1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NanoRISK</a:t>
            </a:r>
            <a:br>
              <a:rPr lang="es-ES" sz="22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s-ES" sz="2200" b="1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769939"/>
      </p:ext>
    </p:extLst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29837" y="862663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321094" y="269584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Aplicación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de la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Guía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y la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biblioteca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de MGR: </a:t>
            </a:r>
            <a:r>
              <a:rPr lang="es-ES" sz="2000" dirty="0">
                <a:latin typeface="Trebuchet MS" panose="020B0603020202020204" pitchFamily="34" charset="0"/>
              </a:rPr>
              <a:t>Casos Prácticos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22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8650" y="2041426"/>
            <a:ext cx="5130200" cy="3476509"/>
          </a:xfrm>
          <a:prstGeom prst="rect">
            <a:avLst/>
          </a:prstGeom>
        </p:spPr>
      </p:pic>
      <p:sp>
        <p:nvSpPr>
          <p:cNvPr id="32" name="CuadroTexto 31"/>
          <p:cNvSpPr txBox="1"/>
          <p:nvPr/>
        </p:nvSpPr>
        <p:spPr>
          <a:xfrm>
            <a:off x="425439" y="1140699"/>
            <a:ext cx="8293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Microsoft Sans Serif" panose="020B0604020202020204" pitchFamily="34" charset="0"/>
              </a:rPr>
              <a:t>Resolución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Microsoft Sans Serif" panose="020B0604020202020204" pitchFamily="34" charset="0"/>
              </a:rPr>
              <a:t> de hasta 6 </a:t>
            </a:r>
            <a:r>
              <a:rPr lang="es-ES" sz="2000" dirty="0">
                <a:solidFill>
                  <a:schemeClr val="tx1"/>
                </a:solidFill>
                <a:latin typeface="+mn-lt"/>
              </a:rPr>
              <a:t>casos prácticos que repartiremos entre los asistentes basándose en la información de la guía y la biblioteca</a:t>
            </a:r>
            <a:b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Microsoft Sans Serif" panose="020B0604020202020204" pitchFamily="34" charset="0"/>
              </a:rPr>
            </a:b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258771"/>
      </p:ext>
    </p:extLst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1.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Objetivos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y 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estado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del arte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3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n-US" altLang="es-ES" sz="1800" dirty="0" err="1">
                <a:solidFill>
                  <a:srgbClr val="336699"/>
                </a:solidFill>
                <a:latin typeface="Trebuchet MS" panose="020B0603020202020204" pitchFamily="34" charset="0"/>
              </a:rPr>
              <a:t>Objetivos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41" name="Imagen 40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6" name="Picture 4" descr="http://isaacnathan.com/wp-content/uploads/2012/02/important-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58" y="4632524"/>
            <a:ext cx="236365" cy="235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4" descr="http://isaacnathan.com/wp-content/uploads/2012/02/important-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34" y="4976242"/>
            <a:ext cx="236365" cy="235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4" descr="http://isaacnathan.com/wp-content/uploads/2012/02/important-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34" y="5368310"/>
            <a:ext cx="236365" cy="235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ángulo 31"/>
          <p:cNvSpPr/>
          <p:nvPr/>
        </p:nvSpPr>
        <p:spPr>
          <a:xfrm>
            <a:off x="577334" y="1429779"/>
            <a:ext cx="805628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Desarrollar un catálogo de </a:t>
            </a:r>
            <a:r>
              <a:rPr lang="es-ES" sz="1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Medidas de Gestión de Riesgo (MGR) </a:t>
            </a:r>
            <a:r>
              <a:rPr lang="es-E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apoyar la aplicación de la regulación REACH, ayudando en la selección de los controles necesarios en el </a:t>
            </a:r>
            <a:r>
              <a:rPr lang="es-ES" sz="1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lugar de trabajo </a:t>
            </a:r>
            <a:r>
              <a:rPr lang="es-E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la protección contra productos químicos en la escala </a:t>
            </a:r>
            <a:r>
              <a:rPr lang="es-ES" sz="1400" b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nanométrica</a:t>
            </a:r>
            <a:r>
              <a:rPr lang="es-E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br>
              <a:rPr lang="es-E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E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biblioteca RMM se concibe como una herramienta </a:t>
            </a:r>
            <a:r>
              <a:rPr lang="es-ES" sz="1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online gratuita y actualizable </a:t>
            </a:r>
            <a:r>
              <a:rPr lang="es-E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la que se recopila y muestra para varios procesos industriales, profesionales o de laboratorio la efectividad de diferentes controles de ingeniería, controles administrativos y equipo de protección personal, con el fin de facilitar la decisión sobre el control y la herramienta de gestión de emplear en cada caso.</a:t>
            </a:r>
          </a:p>
        </p:txBody>
      </p:sp>
      <p:sp>
        <p:nvSpPr>
          <p:cNvPr id="33" name="Rectángulo 32"/>
          <p:cNvSpPr/>
          <p:nvPr/>
        </p:nvSpPr>
        <p:spPr>
          <a:xfrm>
            <a:off x="813699" y="4466542"/>
            <a:ext cx="7819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1600" dirty="0">
                <a:solidFill>
                  <a:srgbClr val="3366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Identificación y descripción de los contenidos de la biblioteca de MGR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1600" dirty="0">
                <a:solidFill>
                  <a:srgbClr val="3366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Diseño del conjunto de datos para la descripción de MGR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1600" dirty="0">
                <a:solidFill>
                  <a:srgbClr val="3366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Desarrollo del contenido Nano-específico de la biblioteca de MGR</a:t>
            </a:r>
          </a:p>
        </p:txBody>
      </p:sp>
    </p:spTree>
    <p:extLst>
      <p:ext uri="{BB962C8B-B14F-4D97-AF65-F5344CB8AC3E}">
        <p14:creationId xmlns:p14="http://schemas.microsoft.com/office/powerpoint/2010/main" val="482474911"/>
      </p:ext>
    </p:extLst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2.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Descripción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de la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metodología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4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Identificación y definición de los contenidos de la biblioteca de MGR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5" name="Grupo 24"/>
          <p:cNvGrpSpPr/>
          <p:nvPr/>
        </p:nvGrpSpPr>
        <p:grpSpPr>
          <a:xfrm>
            <a:off x="220893" y="1396521"/>
            <a:ext cx="8923107" cy="5400014"/>
            <a:chOff x="1554121" y="1092380"/>
            <a:chExt cx="8923107" cy="5400014"/>
          </a:xfrm>
        </p:grpSpPr>
        <p:pic>
          <p:nvPicPr>
            <p:cNvPr id="28" name="Imagen 2">
              <a:hlinkClick r:id="rId3" action="ppaction://hlinkfile" highlightClick="1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57"/>
            <a:stretch>
              <a:fillRect/>
            </a:stretch>
          </p:blipFill>
          <p:spPr bwMode="auto">
            <a:xfrm>
              <a:off x="1849313" y="1092380"/>
              <a:ext cx="6029959" cy="4570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Imagen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235" b="5664"/>
            <a:stretch>
              <a:fillRect/>
            </a:stretch>
          </p:blipFill>
          <p:spPr bwMode="auto">
            <a:xfrm>
              <a:off x="1554121" y="6108023"/>
              <a:ext cx="8923107" cy="384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0" name="Conector recto 9"/>
            <p:cNvCxnSpPr>
              <a:cxnSpLocks noChangeShapeType="1"/>
            </p:cNvCxnSpPr>
            <p:nvPr/>
          </p:nvCxnSpPr>
          <p:spPr bwMode="auto">
            <a:xfrm flipH="1">
              <a:off x="1554121" y="5702954"/>
              <a:ext cx="295191" cy="43521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Conector recto 13"/>
            <p:cNvCxnSpPr>
              <a:cxnSpLocks noChangeShapeType="1"/>
            </p:cNvCxnSpPr>
            <p:nvPr/>
          </p:nvCxnSpPr>
          <p:spPr bwMode="auto">
            <a:xfrm>
              <a:off x="7879273" y="5662707"/>
              <a:ext cx="2484453" cy="43521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32" name="Picture 2" descr="Cefic - The European Chemical Industry Counci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499" y="1827863"/>
            <a:ext cx="1577543" cy="68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CuadroTexto 32"/>
          <p:cNvSpPr txBox="1"/>
          <p:nvPr/>
        </p:nvSpPr>
        <p:spPr>
          <a:xfrm>
            <a:off x="6546044" y="2841587"/>
            <a:ext cx="27030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200" dirty="0">
                <a:solidFill>
                  <a:srgbClr val="3366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Basada en la biblioteca actual de CEFIC (2007).</a:t>
            </a:r>
          </a:p>
          <a:p>
            <a:pPr>
              <a:lnSpc>
                <a:spcPct val="150000"/>
              </a:lnSpc>
            </a:pPr>
            <a:r>
              <a:rPr lang="es-ES" sz="1200" dirty="0">
                <a:solidFill>
                  <a:srgbClr val="3366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Muy completa, pero también muy densa y difícil de navegar.</a:t>
            </a:r>
            <a:br>
              <a:rPr lang="es-ES" sz="1200" dirty="0">
                <a:solidFill>
                  <a:srgbClr val="3366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s-ES" sz="1200" dirty="0">
                <a:solidFill>
                  <a:srgbClr val="3366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ES" sz="1200" dirty="0">
                <a:solidFill>
                  <a:srgbClr val="3366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Desarrollado bajo RIP 3.2-2 (Preparación ES y CSA / CSR según REACH).</a:t>
            </a:r>
          </a:p>
        </p:txBody>
      </p:sp>
    </p:spTree>
    <p:extLst>
      <p:ext uri="{BB962C8B-B14F-4D97-AF65-F5344CB8AC3E}">
        <p14:creationId xmlns:p14="http://schemas.microsoft.com/office/powerpoint/2010/main" val="3489878289"/>
      </p:ext>
    </p:extLst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2.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Descripción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de la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metodología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5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Diseño del conjunto de datos para la descripción de MGR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4405">
            <a:off x="6937734" y="485586"/>
            <a:ext cx="2135981" cy="1200150"/>
          </a:xfrm>
          <a:prstGeom prst="rect">
            <a:avLst/>
          </a:prstGeom>
        </p:spPr>
      </p:pic>
      <p:sp>
        <p:nvSpPr>
          <p:cNvPr id="22" name="Rectángulo 21"/>
          <p:cNvSpPr/>
          <p:nvPr/>
        </p:nvSpPr>
        <p:spPr>
          <a:xfrm>
            <a:off x="369347" y="1612037"/>
            <a:ext cx="77217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Basada en la estructura de la biblioteca de MGR de CEFIC (2007).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Breve descripción de las propiedades de los nanomateriales para la cual las MGR son aplicables.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Lista de MGR adicionales que pueden ser necesarias para evitar la expansión del riesgo hacia otros compartimentos.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Datos cuantificados cuando sea posible, incluyendo los valores de eficiencia por defecto y el máximo alcanzable.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valores de eficiencia para cada una de las MGR estudiadas dentro del proyecto.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Información adicional sobre el uso de las MGR.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Referencias específicas de exposición laboral como de liberación medioambiental</a:t>
            </a: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38624922"/>
      </p:ext>
    </p:extLst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2.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Descripción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de la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metodología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6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Desarrollo Nano-específico del contenido de la biblioteca de MGR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46944" y="6221543"/>
            <a:ext cx="7636850" cy="560048"/>
            <a:chOff x="346944" y="6221543"/>
            <a:chExt cx="7636850" cy="560048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650" y="6273761"/>
              <a:ext cx="555625" cy="40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23 Rectángulo"/>
            <p:cNvSpPr>
              <a:spLocks noChangeArrowheads="1"/>
            </p:cNvSpPr>
            <p:nvPr/>
          </p:nvSpPr>
          <p:spPr bwMode="auto">
            <a:xfrm>
              <a:off x="2639296" y="6276112"/>
              <a:ext cx="5344498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80808"/>
                </a:buClr>
                <a:buSzPct val="125000"/>
                <a:buFontTx/>
                <a:buNone/>
              </a:pPr>
              <a:r>
                <a:rPr lang="en-U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NanoRISK</a:t>
              </a:r>
              <a:r>
                <a:rPr lang="en-U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is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funded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by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DG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under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the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LIFE+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Programme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Environmental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Policy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and </a:t>
              </a:r>
              <a:r>
                <a:rPr lang="es-ES" altLang="es-ES" sz="1000" b="0" dirty="0" err="1">
                  <a:solidFill>
                    <a:srgbClr val="080808"/>
                  </a:solidFill>
                  <a:latin typeface="Trebuchet MS" panose="020B0603020202020204" pitchFamily="34" charset="0"/>
                </a:rPr>
                <a:t>Governance</a:t>
              </a:r>
              <a:r>
                <a:rPr lang="es-ES" altLang="es-ES" sz="1000" b="0" dirty="0">
                  <a:solidFill>
                    <a:srgbClr val="080808"/>
                  </a:solidFill>
                  <a:latin typeface="Trebuchet MS" panose="020B0603020202020204" pitchFamily="34" charset="0"/>
                </a:rPr>
                <a:t> (LIFE12 ENV/ES/000178)</a:t>
              </a:r>
              <a:endParaRPr lang="pl-PL" altLang="es-ES" sz="1000" b="0" dirty="0">
                <a:solidFill>
                  <a:srgbClr val="080808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7" name="Imagen 26" descr="Resultado de imagen de nanorisk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61" b="25868"/>
            <a:stretch/>
          </p:blipFill>
          <p:spPr bwMode="auto">
            <a:xfrm>
              <a:off x="346944" y="6221543"/>
              <a:ext cx="1366685" cy="560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Grupo 17"/>
          <p:cNvGrpSpPr/>
          <p:nvPr/>
        </p:nvGrpSpPr>
        <p:grpSpPr>
          <a:xfrm>
            <a:off x="589600" y="1696452"/>
            <a:ext cx="7814012" cy="3735446"/>
            <a:chOff x="1519984" y="1390042"/>
            <a:chExt cx="10071643" cy="4980596"/>
          </a:xfrm>
        </p:grpSpPr>
        <p:sp>
          <p:nvSpPr>
            <p:cNvPr id="28" name="Rectángulo 27"/>
            <p:cNvSpPr/>
            <p:nvPr/>
          </p:nvSpPr>
          <p:spPr>
            <a:xfrm>
              <a:off x="1519984" y="1390042"/>
              <a:ext cx="9530531" cy="4980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57175" indent="-257175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eficacia de las MGR contra nano-aerosoles</a:t>
              </a:r>
            </a:p>
            <a:p>
              <a:pPr marL="257175" indent="-257175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condiciones operativas específicas</a:t>
              </a:r>
            </a:p>
            <a:p>
              <a:pPr marL="257175" indent="-257175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información de la combinación probada de medidas para mitigar el riesgo</a:t>
              </a:r>
            </a:p>
            <a:p>
              <a:pPr marL="257175" indent="-257175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información adicional relativa:</a:t>
              </a:r>
            </a:p>
            <a:p>
              <a:pPr marL="600075" lvl="1" indent="-257175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efectividad de cerramientos,</a:t>
              </a:r>
            </a:p>
            <a:p>
              <a:pPr marL="600075" lvl="1" indent="-257175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Rendimiento de </a:t>
              </a:r>
              <a:r>
                <a:rPr lang="es-ES" sz="1600" dirty="0" err="1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LEVs</a:t>
              </a: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</a:t>
              </a:r>
            </a:p>
            <a:p>
              <a:pPr marL="600075" lvl="1" indent="-257175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Equipos de protección respiratoria (EPR),</a:t>
              </a:r>
            </a:p>
            <a:p>
              <a:pPr marL="600075" lvl="1" indent="-257175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protección dermal: manos, trajes (EPD),</a:t>
              </a:r>
            </a:p>
            <a:p>
              <a:pPr marL="600075" lvl="1" indent="-257175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Liberación al aire, agua y suelos,</a:t>
              </a:r>
            </a:p>
            <a:p>
              <a:pPr marL="600075" lvl="1" indent="-257175">
                <a:lnSpc>
                  <a:spcPct val="150000"/>
                </a:lnSpc>
                <a:buFont typeface="Wingdings" panose="05000000000000000000" pitchFamily="2" charset="2"/>
                <a:buChar char="q"/>
              </a:pPr>
              <a:r>
                <a:rPr lang="es-ES" sz="16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vigilancia de la salud</a:t>
              </a:r>
            </a:p>
          </p:txBody>
        </p:sp>
        <p:sp>
          <p:nvSpPr>
            <p:cNvPr id="29" name="Cerrar llave 6"/>
            <p:cNvSpPr>
              <a:spLocks/>
            </p:cNvSpPr>
            <p:nvPr/>
          </p:nvSpPr>
          <p:spPr bwMode="auto">
            <a:xfrm>
              <a:off x="7647244" y="3267236"/>
              <a:ext cx="58928" cy="3103402"/>
            </a:xfrm>
            <a:prstGeom prst="rightBrace">
              <a:avLst>
                <a:gd name="adj1" fmla="val 8318"/>
                <a:gd name="adj2" fmla="val 50000"/>
              </a:avLst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s-ES" altLang="es-ES" sz="1875" b="0">
                <a:solidFill>
                  <a:srgbClr val="336699"/>
                </a:solidFill>
              </a:endParaRPr>
            </a:p>
          </p:txBody>
        </p:sp>
        <p:sp>
          <p:nvSpPr>
            <p:cNvPr id="30" name="Rectángulo 8"/>
            <p:cNvSpPr>
              <a:spLocks noChangeArrowheads="1"/>
            </p:cNvSpPr>
            <p:nvPr/>
          </p:nvSpPr>
          <p:spPr bwMode="auto">
            <a:xfrm rot="20082088">
              <a:off x="7255559" y="4344928"/>
              <a:ext cx="4336068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26686D"/>
                </a:buClr>
                <a:buSzPct val="80000"/>
                <a:buFont typeface="Wingdings" panose="05000000000000000000" pitchFamily="2" charset="2"/>
                <a:buChar char="q"/>
                <a:defRPr sz="2400" b="1">
                  <a:solidFill>
                    <a:srgbClr val="26686D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26686D"/>
                </a:buClr>
                <a:buSzPct val="110000"/>
                <a:buFont typeface="Wingdings" panose="05000000000000000000" pitchFamily="2" charset="2"/>
                <a:buChar char="§"/>
                <a:defRPr sz="2200">
                  <a:solidFill>
                    <a:srgbClr val="4D4D4D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26686D"/>
                </a:buClr>
                <a:buSzPct val="110000"/>
                <a:buChar char="•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26686D"/>
                </a:buClr>
                <a:buChar char="o"/>
                <a:defRPr sz="1600">
                  <a:solidFill>
                    <a:srgbClr val="4D4D4D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26686D"/>
                </a:buClr>
                <a:buFont typeface="Wingdings" panose="05000000000000000000" pitchFamily="2" charset="2"/>
                <a:buChar char="Ø"/>
                <a:defRPr sz="14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s-ES" sz="1650" b="0" dirty="0">
                  <a:solidFill>
                    <a:srgbClr val="336699"/>
                  </a:solidFill>
                  <a:latin typeface="Calibri" panose="020F0502020204030204" pitchFamily="34" charset="0"/>
                </a:rPr>
                <a:t>¡¡</a:t>
              </a:r>
              <a:r>
                <a:rPr lang="en-US" altLang="es-ES" sz="1650" b="0" dirty="0" err="1">
                  <a:solidFill>
                    <a:srgbClr val="336699"/>
                  </a:solidFill>
                  <a:latin typeface="Calibri" panose="020F0502020204030204" pitchFamily="34" charset="0"/>
                </a:rPr>
                <a:t>Falta</a:t>
              </a:r>
              <a:r>
                <a:rPr lang="en-US" altLang="es-ES" sz="1650" b="0" dirty="0">
                  <a:solidFill>
                    <a:srgbClr val="336699"/>
                  </a:solidFill>
                  <a:latin typeface="Calibri" panose="020F0502020204030204" pitchFamily="34" charset="0"/>
                </a:rPr>
                <a:t> de </a:t>
              </a:r>
              <a:r>
                <a:rPr lang="en-US" altLang="es-ES" sz="1650" b="0" dirty="0" err="1">
                  <a:solidFill>
                    <a:srgbClr val="336699"/>
                  </a:solidFill>
                  <a:latin typeface="Calibri" panose="020F0502020204030204" pitchFamily="34" charset="0"/>
                </a:rPr>
                <a:t>información</a:t>
              </a:r>
              <a:r>
                <a:rPr lang="en-US" altLang="es-ES" sz="1650" b="0" dirty="0">
                  <a:solidFill>
                    <a:srgbClr val="336699"/>
                  </a:solidFill>
                  <a:latin typeface="Calibri" panose="020F0502020204030204" pitchFamily="34" charset="0"/>
                </a:rPr>
                <a:t>!!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s-ES" sz="1650" b="0" dirty="0">
                  <a:solidFill>
                    <a:srgbClr val="336699"/>
                  </a:solidFill>
                  <a:latin typeface="Calibri" panose="020F0502020204030204" pitchFamily="34" charset="0"/>
                </a:rPr>
                <a:t> (RIP-</a:t>
              </a:r>
              <a:r>
                <a:rPr lang="en-US" altLang="es-ES" sz="1650" b="0" dirty="0" err="1">
                  <a:solidFill>
                    <a:srgbClr val="336699"/>
                  </a:solidFill>
                  <a:latin typeface="Calibri" panose="020F0502020204030204" pitchFamily="34" charset="0"/>
                </a:rPr>
                <a:t>oN</a:t>
              </a:r>
              <a:r>
                <a:rPr lang="en-US" altLang="es-ES" sz="1650" b="0" dirty="0">
                  <a:solidFill>
                    <a:srgbClr val="336699"/>
                  </a:solidFill>
                  <a:latin typeface="Calibri" panose="020F0502020204030204" pitchFamily="34" charset="0"/>
                </a:rPr>
                <a:t> 3)</a:t>
              </a:r>
              <a:endParaRPr lang="es-ES" altLang="es-ES" sz="1650" b="0" dirty="0">
                <a:solidFill>
                  <a:srgbClr val="336699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957877"/>
      </p:ext>
    </p:extLst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7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-149" t="3370" r="8247" b="6098"/>
          <a:stretch/>
        </p:blipFill>
        <p:spPr>
          <a:xfrm>
            <a:off x="600502" y="844634"/>
            <a:ext cx="7630563" cy="601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593762"/>
      </p:ext>
    </p:extLst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257800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8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-37" t="20107" r="-596" b="3720"/>
          <a:stretch/>
        </p:blipFill>
        <p:spPr>
          <a:xfrm>
            <a:off x="298053" y="1505047"/>
            <a:ext cx="8393219" cy="5082504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Comienzo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30"/>
      </p:ext>
    </p:extLst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7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3556687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5" name="AutoShape 9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056" name="AutoShape 11" descr="cid:image002.jpg@01CA7DB3.55397F90"/>
          <p:cNvSpPr>
            <a:spLocks noChangeAspect="1" noChangeArrowheads="1"/>
          </p:cNvSpPr>
          <p:nvPr/>
        </p:nvSpPr>
        <p:spPr bwMode="auto">
          <a:xfrm>
            <a:off x="168275" y="-296863"/>
            <a:ext cx="4572000" cy="61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19" name="Rectángulo 18"/>
          <p:cNvSpPr>
            <a:spLocks noChangeArrowheads="1"/>
          </p:cNvSpPr>
          <p:nvPr/>
        </p:nvSpPr>
        <p:spPr bwMode="auto">
          <a:xfrm rot="5400000">
            <a:off x="2875547" y="-2875548"/>
            <a:ext cx="3392905" cy="9144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D8D8D8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Lucida Sans Unicode" pitchFamily="34" charset="0"/>
            </a:endParaRPr>
          </a:p>
        </p:txBody>
      </p:sp>
      <p:sp>
        <p:nvSpPr>
          <p:cNvPr id="21" name="Round Same Side Corner Rectangle 25"/>
          <p:cNvSpPr/>
          <p:nvPr/>
        </p:nvSpPr>
        <p:spPr>
          <a:xfrm>
            <a:off x="168275" y="854242"/>
            <a:ext cx="8807447" cy="5875132"/>
          </a:xfrm>
          <a:prstGeom prst="round2SameRect">
            <a:avLst>
              <a:gd name="adj1" fmla="val 356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Tahoma"/>
              <a:ea typeface="+mn-ea"/>
              <a:cs typeface="Lucida Sans Unicod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82657" y="265182"/>
            <a:ext cx="8654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3. </a:t>
            </a:r>
            <a:r>
              <a:rPr lang="es-ES" altLang="es-ES" sz="2000" b="1" dirty="0">
                <a:latin typeface="Trebuchet MS" panose="020B0603020202020204" pitchFamily="34" charset="0"/>
                <a:cs typeface="Tahoma" panose="020B0604030504040204" pitchFamily="34" charset="0"/>
              </a:rPr>
              <a:t>La biblioteca y su uso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</a:b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idx="10"/>
          </p:nvPr>
        </p:nvSpPr>
        <p:spPr>
          <a:xfrm>
            <a:off x="8633615" y="6273761"/>
            <a:ext cx="684213" cy="455613"/>
          </a:xfrm>
        </p:spPr>
        <p:txBody>
          <a:bodyPr/>
          <a:lstStyle/>
          <a:p>
            <a:pPr>
              <a:defRPr/>
            </a:pPr>
            <a:fld id="{7764BA61-79A3-4F94-A403-EF67CE06E429}" type="slidenum">
              <a:rPr lang="en-GB" sz="1800" smtClean="0">
                <a:solidFill>
                  <a:srgbClr val="336699"/>
                </a:solidFill>
              </a:rPr>
              <a:pPr>
                <a:defRPr/>
              </a:pPr>
              <a:t>9</a:t>
            </a:fld>
            <a:endParaRPr lang="en-GB" sz="1800">
              <a:solidFill>
                <a:srgbClr val="336699"/>
              </a:solidFill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773976" y="2530793"/>
            <a:ext cx="269148" cy="6215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pitchFamily="18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98053" y="990184"/>
            <a:ext cx="8064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>
              <a:spcBef>
                <a:spcPct val="20000"/>
              </a:spcBef>
              <a:buClr>
                <a:srgbClr val="26686D"/>
              </a:buClr>
              <a:buSzPct val="80000"/>
              <a:buFont typeface="Wingdings" panose="05000000000000000000" pitchFamily="2" charset="2"/>
              <a:buChar char="q"/>
              <a:defRPr sz="2400" b="1">
                <a:solidFill>
                  <a:srgbClr val="26686D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26686D"/>
              </a:buClr>
              <a:buSzPct val="110000"/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26686D"/>
              </a:buClr>
              <a:buSzPct val="110000"/>
              <a:buChar char="•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26686D"/>
              </a:buClr>
              <a:buChar char="o"/>
              <a:defRPr sz="1600">
                <a:solidFill>
                  <a:srgbClr val="4D4D4D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686D"/>
              </a:buClr>
              <a:buFont typeface="Wingdings" panose="05000000000000000000" pitchFamily="2" charset="2"/>
              <a:buChar char="Ø"/>
              <a:defRPr sz="14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rgbClr val="336699"/>
              </a:buClr>
              <a:buSzTx/>
            </a:pPr>
            <a:r>
              <a:rPr lang="es-ES" sz="1800" dirty="0">
                <a:solidFill>
                  <a:srgbClr val="336699"/>
                </a:solidFill>
                <a:latin typeface="Trebuchet MS" panose="020B0603020202020204" pitchFamily="34" charset="0"/>
              </a:rPr>
              <a:t>Datos de entrada</a:t>
            </a:r>
            <a:endParaRPr lang="en-US" altLang="es-ES" sz="1800" dirty="0">
              <a:solidFill>
                <a:srgbClr val="336699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487938" y="1505047"/>
            <a:ext cx="662625" cy="2349000"/>
            <a:chOff x="2280600" y="1814909"/>
            <a:chExt cx="662625" cy="2349000"/>
          </a:xfrm>
        </p:grpSpPr>
        <p:cxnSp>
          <p:nvCxnSpPr>
            <p:cNvPr id="22" name="Conector recto 21"/>
            <p:cNvCxnSpPr/>
            <p:nvPr/>
          </p:nvCxnSpPr>
          <p:spPr bwMode="auto">
            <a:xfrm>
              <a:off x="2280600" y="1814909"/>
              <a:ext cx="5400" cy="23490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Conector recto de flecha 22"/>
            <p:cNvCxnSpPr/>
            <p:nvPr/>
          </p:nvCxnSpPr>
          <p:spPr bwMode="auto">
            <a:xfrm>
              <a:off x="2300287" y="2140351"/>
              <a:ext cx="642938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Conector recto de flecha 23"/>
            <p:cNvCxnSpPr/>
            <p:nvPr/>
          </p:nvCxnSpPr>
          <p:spPr bwMode="auto">
            <a:xfrm>
              <a:off x="2280600" y="4140601"/>
              <a:ext cx="642938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5" name="Rectángulo 24"/>
          <p:cNvSpPr/>
          <p:nvPr/>
        </p:nvSpPr>
        <p:spPr>
          <a:xfrm>
            <a:off x="1225573" y="1609504"/>
            <a:ext cx="698045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Propiedades del NanoMaterial</a:t>
            </a:r>
            <a:r>
              <a:rPr lang="es-ES" sz="11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Las principales propiedades físico-químicas que influyen en la liberación del nanomaterial al ambiente 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1195267" y="3484541"/>
            <a:ext cx="70107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Propiedades del Proceso</a:t>
            </a:r>
            <a:r>
              <a:rPr lang="es-ES" sz="11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Descripción de la forma en que los nanomateriales se manejan, y cómo afecta esto a la exposición del trabajador o a la liberación al medio ambiente.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691766" y="1323268"/>
            <a:ext cx="77549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usuario selecciona las principales propiedades que describan los nanomateriales y su uso</a:t>
            </a:r>
            <a:endParaRPr lang="es-E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1333711" y="1948576"/>
            <a:ext cx="68016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Composición química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Se analizan tres tipos de materiales: óxidos metálicos, compuestos orgánicos, tales como </a:t>
            </a:r>
            <a:r>
              <a:rPr lang="es-ES" sz="1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Nanoarcillas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</a:t>
            </a:r>
            <a:r>
              <a:rPr lang="es-ES" sz="1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Nanocelulosas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 nanopartículas basadas en carbono (negro de carbono, grafeno ...).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Forma primaria de partículas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¿está la partícula en la </a:t>
            </a:r>
            <a:r>
              <a:rPr lang="es-ES" sz="1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nanoescala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en una, dos o las tres dimensiones?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Rango de tamaños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rango de diámetros entre los que se dispersa la distribución de partículas.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Estado físico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¿son dispersiones de líquidos, materiales sólidos en polvo, coloides, aglomerados?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Densidad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Descripción cualitativa de la alta o baja densidad del material.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1150563" y="3924884"/>
            <a:ext cx="7504153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14313">
              <a:lnSpc>
                <a:spcPct val="125000"/>
              </a:lnSpc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Escenario de exposición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el marco en el que la </a:t>
            </a:r>
            <a:r>
              <a:rPr lang="es-ES" sz="1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nanopartícula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 maneja. Los principales escenarios están englobados en 5 escenarios de exposición genéricos (GES) y 9 escenarios específicos de exposición (ES), que tratan de cubrir todas las situaciones previstas en un lugar de trabajo. Esta clasificación está dada por la ECHA.</a:t>
            </a:r>
          </a:p>
          <a:p>
            <a:pPr indent="-214313">
              <a:lnSpc>
                <a:spcPct val="125000"/>
              </a:lnSpc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Escala del proceso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la cantidad de NM utilizado determinará si el proceso es industrial, profesional o a escala de laboratorio.</a:t>
            </a:r>
          </a:p>
          <a:p>
            <a:pPr indent="-128588">
              <a:lnSpc>
                <a:spcPct val="125000"/>
              </a:lnSpc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Cerramiento del Proceso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¿El proceso se lleva a cabo en una cámara cerrada con ventilación propia, o por el contrario está en un espacio abierto donde ocurren otros procesos al mismo tiempo? En este caso, ¿existe cualquier fuente de ventilación local (LEV)?</a:t>
            </a:r>
          </a:p>
          <a:p>
            <a:pPr indent="-128588">
              <a:lnSpc>
                <a:spcPct val="125000"/>
              </a:lnSpc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Tiempo de exposición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¿Durante cuánto tiempo está el trabajador en contacto (</a:t>
            </a:r>
            <a:r>
              <a:rPr lang="es-ES" sz="1000" i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ocasional o intencionado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con el nanomaterial en cada turno de trabajo?</a:t>
            </a:r>
          </a:p>
          <a:p>
            <a:pPr indent="-128588">
              <a:lnSpc>
                <a:spcPct val="125000"/>
              </a:lnSpc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Energía del proceso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Se considera un proceso de alta energía cualquier proceso en el que existen altas temperaturas, alta presión o alta velocidad de flujo, entre otros.</a:t>
            </a:r>
          </a:p>
          <a:p>
            <a:pPr indent="-128588">
              <a:lnSpc>
                <a:spcPct val="125000"/>
              </a:lnSpc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s-ES" sz="1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Medidas de Gestión de Riesgo presentes</a:t>
            </a:r>
            <a:r>
              <a:rPr lang="es-ES" sz="1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medidas de contención del riesgo utilizadas en el escenario de exposición analizado. </a:t>
            </a:r>
          </a:p>
        </p:txBody>
      </p:sp>
    </p:spTree>
    <p:extLst>
      <p:ext uri="{BB962C8B-B14F-4D97-AF65-F5344CB8AC3E}">
        <p14:creationId xmlns:p14="http://schemas.microsoft.com/office/powerpoint/2010/main" val="2162166659"/>
      </p:ext>
    </p:extLst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ahoma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40458C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40458C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Lucida Sans Unicode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TENE_template_2014.potx [solo lectura]" id="{97238B05-53A1-4757-9A37-46B0F975A511}" vid="{C4F6A380-BCF3-45B5-8446-A76F16B8BFC1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36F982C52442D48B52BE733C34CB1F7" ma:contentTypeVersion="" ma:contentTypeDescription="Crear nuevo documento." ma:contentTypeScope="" ma:versionID="f82d3e17d8e049af35016474febe3552">
  <xsd:schema xmlns:xsd="http://www.w3.org/2001/XMLSchema" xmlns:xs="http://www.w3.org/2001/XMLSchema" xmlns:p="http://schemas.microsoft.com/office/2006/metadata/properties" xmlns:ns2="ac9f3821-1ddb-4746-8180-b8f2ffe167fb" targetNamespace="http://schemas.microsoft.com/office/2006/metadata/properties" ma:root="true" ma:fieldsID="b3d84d43fd71bd4af53809096f9f90c8" ns2:_="">
    <xsd:import namespace="ac9f3821-1ddb-4746-8180-b8f2ffe167f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9f3821-1ddb-4746-8180-b8f2ffe167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AE70593-E1EC-4D33-9842-A5BA26433ED7}"/>
</file>

<file path=customXml/itemProps2.xml><?xml version="1.0" encoding="utf-8"?>
<ds:datastoreItem xmlns:ds="http://schemas.openxmlformats.org/officeDocument/2006/customXml" ds:itemID="{978228E7-4D53-4707-89C7-AF04C2BDCF04}"/>
</file>

<file path=customXml/itemProps3.xml><?xml version="1.0" encoding="utf-8"?>
<ds:datastoreItem xmlns:ds="http://schemas.openxmlformats.org/officeDocument/2006/customXml" ds:itemID="{CDB3A35A-EE47-4612-93D7-6F9908AEC1CC}"/>
</file>

<file path=docProps/app.xml><?xml version="1.0" encoding="utf-8"?>
<Properties xmlns="http://schemas.openxmlformats.org/officeDocument/2006/extended-properties" xmlns:vt="http://schemas.openxmlformats.org/officeDocument/2006/docPropsVTypes">
  <Template>RISK CHARACTERIZATION_iapri2015</Template>
  <TotalTime>3403</TotalTime>
  <Words>1483</Words>
  <Application>Microsoft Office PowerPoint</Application>
  <PresentationFormat>Presentación en pantalla (4:3)</PresentationFormat>
  <Paragraphs>176</Paragraphs>
  <Slides>22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3" baseType="lpstr">
      <vt:lpstr>MS PGothic</vt:lpstr>
      <vt:lpstr>MS PGothic</vt:lpstr>
      <vt:lpstr>Arial</vt:lpstr>
      <vt:lpstr>Calibri</vt:lpstr>
      <vt:lpstr>Lucida Sans Unicode</vt:lpstr>
      <vt:lpstr>Microsoft Sans Serif</vt:lpstr>
      <vt:lpstr>Tahoma</vt:lpstr>
      <vt:lpstr>Times New Roman</vt:lpstr>
      <vt:lpstr>Trebuchet MS</vt:lpstr>
      <vt:lpstr>Wingdings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Eva Araque</dc:creator>
  <cp:lastModifiedBy>Maida Domat Rodriguez</cp:lastModifiedBy>
  <cp:revision>364</cp:revision>
  <cp:lastPrinted>2013-07-02T12:52:58Z</cp:lastPrinted>
  <dcterms:created xsi:type="dcterms:W3CDTF">2015-06-06T18:12:32Z</dcterms:created>
  <dcterms:modified xsi:type="dcterms:W3CDTF">2016-09-14T16:16:11Z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0x010100336F982C52442D48B52BE733C34CB1F7</vt:lpwstr>
  </property>
</Properties>
</file>